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297" r:id="rId3"/>
    <p:sldId id="313" r:id="rId4"/>
    <p:sldId id="311" r:id="rId5"/>
    <p:sldId id="271" r:id="rId6"/>
    <p:sldId id="310" r:id="rId7"/>
    <p:sldId id="272" r:id="rId8"/>
    <p:sldId id="273" r:id="rId9"/>
    <p:sldId id="274" r:id="rId10"/>
    <p:sldId id="275" r:id="rId11"/>
    <p:sldId id="307" r:id="rId12"/>
    <p:sldId id="306" r:id="rId13"/>
    <p:sldId id="305" r:id="rId14"/>
    <p:sldId id="301" r:id="rId15"/>
    <p:sldId id="290" r:id="rId16"/>
    <p:sldId id="303" r:id="rId17"/>
    <p:sldId id="291" r:id="rId18"/>
    <p:sldId id="314" r:id="rId19"/>
    <p:sldId id="295" r:id="rId20"/>
    <p:sldId id="298" r:id="rId21"/>
    <p:sldId id="300" r:id="rId22"/>
    <p:sldId id="287" r:id="rId23"/>
    <p:sldId id="315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333CC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перебувало у провадженні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цивільні справи</c:v>
                </c:pt>
                <c:pt idx="1">
                  <c:v>кримінальні справи</c:v>
                </c:pt>
                <c:pt idx="2">
                  <c:v>адмінправопорушення</c:v>
                </c:pt>
                <c:pt idx="3">
                  <c:v>НСРД</c:v>
                </c:pt>
                <c:pt idx="4">
                  <c:v>інші, що розглядаються кримінал.палатою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1422</c:v>
                </c:pt>
                <c:pt idx="1">
                  <c:v>818</c:v>
                </c:pt>
                <c:pt idx="2">
                  <c:v>1013</c:v>
                </c:pt>
                <c:pt idx="3">
                  <c:v>3678</c:v>
                </c:pt>
                <c:pt idx="4">
                  <c:v>1217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100"/>
      <c:rotY val="30"/>
      <c:depthPercent val="1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6683545117133"/>
          <c:y val="2.3174609817700132E-2"/>
          <c:w val="0.83754197674200692"/>
          <c:h val="0.689802248289734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капітальні вид.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298.10000000000002</c:v>
                </c:pt>
                <c:pt idx="1">
                  <c:v>1870.2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інформат.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288.2</c:v>
                </c:pt>
                <c:pt idx="1">
                  <c:v>447</c:v>
                </c:pt>
                <c:pt idx="2">
                  <c:v>489.9</c:v>
                </c:pt>
                <c:pt idx="3">
                  <c:v>19.2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поточні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600</c:v>
                </c:pt>
                <c:pt idx="1">
                  <c:v>2900.4</c:v>
                </c:pt>
                <c:pt idx="2">
                  <c:v>1715.5</c:v>
                </c:pt>
                <c:pt idx="3">
                  <c:v>326.8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компосл.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0</c:v>
                </c:pt>
                <c:pt idx="1">
                  <c:v>817.1</c:v>
                </c:pt>
                <c:pt idx="2">
                  <c:v>619.1</c:v>
                </c:pt>
                <c:pt idx="3">
                  <c:v>664.5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всього на госп.потр.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2644.2</c:v>
                </c:pt>
                <c:pt idx="1">
                  <c:v>12696.2</c:v>
                </c:pt>
                <c:pt idx="2">
                  <c:v>9106.1</c:v>
                </c:pt>
                <c:pt idx="3">
                  <c:v>6995.8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803520"/>
        <c:axId val="247011200"/>
        <c:axId val="271972096"/>
      </c:bar3DChart>
      <c:catAx>
        <c:axId val="27580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011200"/>
        <c:crosses val="autoZero"/>
        <c:auto val="1"/>
        <c:lblAlgn val="ctr"/>
        <c:lblOffset val="100"/>
        <c:noMultiLvlLbl val="0"/>
      </c:catAx>
      <c:valAx>
        <c:axId val="247011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5803520"/>
        <c:crosses val="autoZero"/>
        <c:crossBetween val="between"/>
      </c:valAx>
      <c:serAx>
        <c:axId val="27197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47011200"/>
        <c:crosses val="autoZero"/>
      </c:serAx>
    </c:plotArea>
    <c:legend>
      <c:legendPos val="r"/>
      <c:layout>
        <c:manualLayout>
          <c:xMode val="edge"/>
          <c:yMode val="edge"/>
          <c:x val="0.8422397352754557"/>
          <c:y val="6.6798997158083129E-2"/>
          <c:w val="0.14500995483512277"/>
          <c:h val="0.824218173918935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30"/>
      <c:depthPercent val="1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86683545117133"/>
          <c:y val="2.3174609817700132E-2"/>
          <c:w val="0.8757929064102713"/>
          <c:h val="0.747393248753422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капіт.вид.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298.10000000000002</c:v>
                </c:pt>
                <c:pt idx="1">
                  <c:v>1870.2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інформат.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288.2</c:v>
                </c:pt>
                <c:pt idx="1">
                  <c:v>447</c:v>
                </c:pt>
                <c:pt idx="2">
                  <c:v>489.9</c:v>
                </c:pt>
                <c:pt idx="3">
                  <c:v>19.2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поточні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600</c:v>
                </c:pt>
                <c:pt idx="1">
                  <c:v>2900.4</c:v>
                </c:pt>
                <c:pt idx="2">
                  <c:v>1715.5</c:v>
                </c:pt>
                <c:pt idx="3">
                  <c:v>326.8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компосл.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0</c:v>
                </c:pt>
                <c:pt idx="1">
                  <c:v>817.1</c:v>
                </c:pt>
                <c:pt idx="2">
                  <c:v>619.1</c:v>
                </c:pt>
                <c:pt idx="3">
                  <c:v>664.5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519168"/>
        <c:axId val="276530304"/>
        <c:axId val="354754048"/>
      </c:bar3DChart>
      <c:catAx>
        <c:axId val="27651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530304"/>
        <c:crosses val="autoZero"/>
        <c:auto val="1"/>
        <c:lblAlgn val="ctr"/>
        <c:lblOffset val="100"/>
        <c:noMultiLvlLbl val="0"/>
      </c:catAx>
      <c:valAx>
        <c:axId val="2765303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6519168"/>
        <c:crosses val="autoZero"/>
        <c:crossBetween val="between"/>
      </c:valAx>
      <c:serAx>
        <c:axId val="35475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76530304"/>
        <c:crosses val="autoZero"/>
      </c:serAx>
    </c:plotArea>
    <c:legend>
      <c:legendPos val="r"/>
      <c:layout>
        <c:manualLayout>
          <c:xMode val="edge"/>
          <c:yMode val="edge"/>
          <c:x val="0.8422397352754557"/>
          <c:y val="1.8287781617487817E-2"/>
          <c:w val="0.14500995483512277"/>
          <c:h val="0.275830519981771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14195100612423"/>
          <c:y val="3.0831228624714786E-2"/>
          <c:w val="0.69527631962671332"/>
          <c:h val="0.871233591613541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конверти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5.9</c:v>
                </c:pt>
                <c:pt idx="1">
                  <c:v>16.399999999999999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папір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16.600000000000001</c:v>
                </c:pt>
                <c:pt idx="1">
                  <c:v>92.1</c:v>
                </c:pt>
                <c:pt idx="2">
                  <c:v>84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диски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10.7</c:v>
                </c:pt>
                <c:pt idx="1">
                  <c:v>37.200000000000003</c:v>
                </c:pt>
                <c:pt idx="2">
                  <c:v>52.7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марки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184</c:v>
                </c:pt>
                <c:pt idx="1">
                  <c:v>911.5</c:v>
                </c:pt>
                <c:pt idx="2">
                  <c:v>676.7</c:v>
                </c:pt>
                <c:pt idx="3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6256640"/>
        <c:axId val="296258560"/>
        <c:axId val="354889216"/>
      </c:bar3DChart>
      <c:catAx>
        <c:axId val="2962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258560"/>
        <c:crosses val="autoZero"/>
        <c:auto val="1"/>
        <c:lblAlgn val="ctr"/>
        <c:lblOffset val="100"/>
        <c:noMultiLvlLbl val="0"/>
      </c:catAx>
      <c:valAx>
        <c:axId val="2962585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6256640"/>
        <c:crosses val="autoZero"/>
        <c:crossBetween val="between"/>
      </c:valAx>
      <c:serAx>
        <c:axId val="354889216"/>
        <c:scaling>
          <c:orientation val="minMax"/>
        </c:scaling>
        <c:delete val="0"/>
        <c:axPos val="b"/>
        <c:majorTickMark val="out"/>
        <c:minorTickMark val="none"/>
        <c:tickLblPos val="nextTo"/>
        <c:crossAx val="296258560"/>
        <c:crosses val="autoZero"/>
      </c:serAx>
    </c:plotArea>
    <c:legend>
      <c:legendPos val="r"/>
      <c:layout>
        <c:manualLayout>
          <c:xMode val="edge"/>
          <c:yMode val="edge"/>
          <c:x val="0.84148536988431999"/>
          <c:y val="7.5119924754135361E-3"/>
          <c:w val="0.14925537085642074"/>
          <c:h val="0.317140020808831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конверти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рік</c:v>
                </c:pt>
                <c:pt idx="1">
                  <c:v>2020 рік</c:v>
                </c:pt>
                <c:pt idx="2">
                  <c:v>2021 рік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16.399999999999999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папір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рік</c:v>
                </c:pt>
                <c:pt idx="1">
                  <c:v>2020 рік</c:v>
                </c:pt>
                <c:pt idx="2">
                  <c:v>2021 рік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92.1</c:v>
                </c:pt>
                <c:pt idx="1">
                  <c:v>84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рік</c:v>
                </c:pt>
                <c:pt idx="1">
                  <c:v>2020 рік</c:v>
                </c:pt>
                <c:pt idx="2">
                  <c:v>2021 рік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1111</c:v>
                </c:pt>
                <c:pt idx="1">
                  <c:v>676.6</c:v>
                </c:pt>
                <c:pt idx="2" formatCode="0.0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462976"/>
        <c:axId val="334464512"/>
        <c:axId val="334380096"/>
      </c:bar3DChart>
      <c:catAx>
        <c:axId val="33446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34464512"/>
        <c:crosses val="autoZero"/>
        <c:auto val="1"/>
        <c:lblAlgn val="ctr"/>
        <c:lblOffset val="100"/>
        <c:noMultiLvlLbl val="0"/>
      </c:catAx>
      <c:valAx>
        <c:axId val="33446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462976"/>
        <c:crosses val="autoZero"/>
        <c:crossBetween val="between"/>
      </c:valAx>
      <c:serAx>
        <c:axId val="334380096"/>
        <c:scaling>
          <c:orientation val="minMax"/>
        </c:scaling>
        <c:delete val="0"/>
        <c:axPos val="b"/>
        <c:majorTickMark val="out"/>
        <c:minorTickMark val="none"/>
        <c:tickLblPos val="nextTo"/>
        <c:crossAx val="33446451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тис.грн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конверти</c:v>
                </c:pt>
                <c:pt idx="1">
                  <c:v>марки</c:v>
                </c:pt>
                <c:pt idx="2">
                  <c:v>диски 400 од</c:v>
                </c:pt>
                <c:pt idx="3">
                  <c:v>папір /75 пачок по 500 арк/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</c:v>
                </c:pt>
                <c:pt idx="1">
                  <c:v>74.400000000000006</c:v>
                </c:pt>
                <c:pt idx="2">
                  <c:v>4.4000000000000004</c:v>
                </c:pt>
                <c:pt idx="3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8521088"/>
        <c:axId val="378522624"/>
        <c:axId val="0"/>
      </c:bar3DChart>
      <c:catAx>
        <c:axId val="37852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78522624"/>
        <c:crosses val="autoZero"/>
        <c:auto val="1"/>
        <c:lblAlgn val="ctr"/>
        <c:lblOffset val="100"/>
        <c:noMultiLvlLbl val="0"/>
      </c:catAx>
      <c:valAx>
        <c:axId val="3785226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7852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відеоконференцз"язок</c:v>
                </c:pt>
                <c:pt idx="1">
                  <c:v>sms-повідомлення</c:v>
                </c:pt>
                <c:pt idx="2">
                  <c:v>електронний суд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відеоконференцз"язок</c:v>
                </c:pt>
                <c:pt idx="1">
                  <c:v>sms-повідомлення</c:v>
                </c:pt>
                <c:pt idx="2">
                  <c:v>електронний суд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498</c:v>
                </c:pt>
                <c:pt idx="1">
                  <c:v>14</c:v>
                </c:pt>
                <c:pt idx="2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відеоконференцз"язок</c:v>
                </c:pt>
                <c:pt idx="1">
                  <c:v>sms-повідомлення</c:v>
                </c:pt>
                <c:pt idx="2">
                  <c:v>електронний суд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403840"/>
        <c:axId val="400405632"/>
      </c:barChart>
      <c:catAx>
        <c:axId val="40040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400405632"/>
        <c:crosses val="autoZero"/>
        <c:auto val="1"/>
        <c:lblAlgn val="ctr"/>
        <c:lblOffset val="100"/>
        <c:noMultiLvlLbl val="0"/>
      </c:catAx>
      <c:valAx>
        <c:axId val="40040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403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Фактична чисельність станом на 31.12.2020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помічники суддів</c:v>
                </c:pt>
                <c:pt idx="2">
                  <c:v>державні службовці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54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257153328387165E-2"/>
          <c:y val="0"/>
          <c:w val="0.5751767660966649"/>
          <c:h val="0.91999823854905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патронат</c:v>
                </c:pt>
                <c:pt idx="2">
                  <c:v>державні службовці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24</c:v>
                </c:pt>
                <c:pt idx="2">
                  <c:v>59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55192580147266"/>
          <c:y val="8.0715452784003591E-2"/>
          <c:w val="0.38164560659058439"/>
          <c:h val="0.839314167937138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Фактична чисельність станом на 31.12.2020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помічники суддів</c:v>
                </c:pt>
                <c:pt idx="2">
                  <c:v>державні службовці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54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048228346456698"/>
          <c:y val="6.18876019195699E-2"/>
          <c:w val="0.27791277826382815"/>
          <c:h val="0.542379945588701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патронат</c:v>
                </c:pt>
                <c:pt idx="2">
                  <c:v>державні службовці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24</c:v>
                </c:pt>
                <c:pt idx="2">
                  <c:v>59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128475260036939"/>
          <c:y val="0.22535178666857253"/>
          <c:w val="0.27791277826382815"/>
          <c:h val="0.58539689397914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uk-UA" sz="2400" dirty="0">
                <a:solidFill>
                  <a:schemeClr val="tx2"/>
                </a:solidFill>
              </a:rPr>
              <a:t>Кількість справ та матеріалів, які перебували на розгляді </a:t>
            </a:r>
            <a:r>
              <a:rPr lang="uk-UA" sz="2400" dirty="0" smtClean="0">
                <a:solidFill>
                  <a:schemeClr val="tx2"/>
                </a:solidFill>
              </a:rPr>
              <a:t>суду</a:t>
            </a:r>
            <a:endParaRPr lang="uk-UA" sz="2400" b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6597317608701587"/>
          <c:y val="1.8475750577367205E-2"/>
        </c:manualLayout>
      </c:layout>
      <c:overlay val="0"/>
      <c:spPr>
        <a:ln>
          <a:solidFill>
            <a:schemeClr val="tx2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Середньомісячне навантаження на суддю кримінальної палати (кількість справ: на кількість суддів: на 10,5) (з урахуванням НРСДР)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99-416D-BA1F-3E9BD55D8340}"/>
              </c:ext>
            </c:extLst>
          </c:dPt>
          <c:dLbls>
            <c:dLbl>
              <c:idx val="0"/>
              <c:layout>
                <c:manualLayout>
                  <c:x val="1.7354075375771161E-2"/>
                  <c:y val="-3.015270282225963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7448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99-416D-BA1F-3E9BD55D8340}"/>
                </c:ext>
              </c:extLst>
            </c:dLbl>
            <c:dLbl>
              <c:idx val="1"/>
              <c:layout>
                <c:manualLayout>
                  <c:x val="1.4981281846206923E-2"/>
                  <c:y val="-3.1214839718068949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ysClr val="windowText" lastClr="000000"/>
                        </a:solidFill>
                      </a:rPr>
                      <a:t>8172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99-416D-BA1F-3E9BD55D8340}"/>
                </c:ext>
              </c:extLst>
            </c:dLbl>
            <c:dLbl>
              <c:idx val="2"/>
              <c:layout>
                <c:manualLayout>
                  <c:x val="2.4178025295129343E-2"/>
                  <c:y val="-2.469131312396574E-2"/>
                </c:manualLayout>
              </c:layout>
              <c:tx>
                <c:rich>
                  <a:bodyPr/>
                  <a:lstStyle/>
                  <a:p>
                    <a:r>
                      <a:rPr lang="uk-UA" sz="1100" b="1">
                        <a:solidFill>
                          <a:sysClr val="windowText" lastClr="000000"/>
                        </a:solidFill>
                      </a:rPr>
                      <a:t>161 справа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99-416D-BA1F-3E9BD55D8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рік</c:v>
                </c:pt>
                <c:pt idx="1">
                  <c:v>2020 рік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7448</c:v>
                </c:pt>
                <c:pt idx="1">
                  <c:v>8172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99-416D-BA1F-3E9BD55D8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652544"/>
        <c:axId val="140654080"/>
        <c:axId val="0"/>
      </c:bar3DChart>
      <c:catAx>
        <c:axId val="14065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0654080"/>
        <c:crosses val="autoZero"/>
        <c:auto val="1"/>
        <c:lblAlgn val="ctr"/>
        <c:lblOffset val="100"/>
        <c:noMultiLvlLbl val="0"/>
      </c:catAx>
      <c:valAx>
        <c:axId val="1406540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5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січень.2021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помічники суддів</c:v>
                </c:pt>
                <c:pt idx="1">
                  <c:v>держслужбовці групи Б</c:v>
                </c:pt>
                <c:pt idx="2">
                  <c:v>держслужбовці групи В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15.8</c:v>
                </c:pt>
                <c:pt idx="1">
                  <c:v>19.5</c:v>
                </c:pt>
                <c:pt idx="2">
                  <c:v>8</c:v>
                </c:pt>
                <c:pt idx="3">
                  <c:v>6.1</c:v>
                </c:pt>
                <c:pt idx="4">
                  <c:v>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помічники суддів</c:v>
                </c:pt>
                <c:pt idx="1">
                  <c:v>держслужбовці групи Б</c:v>
                </c:pt>
                <c:pt idx="2">
                  <c:v>держслужбовці групи В</c:v>
                </c:pt>
                <c:pt idx="3">
                  <c:v>функції з обслуговування</c:v>
                </c:pt>
                <c:pt idx="4">
                  <c:v>робітники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21.4</c:v>
                </c:pt>
                <c:pt idx="1">
                  <c:v>22.7</c:v>
                </c:pt>
                <c:pt idx="2">
                  <c:v>10.6</c:v>
                </c:pt>
                <c:pt idx="3">
                  <c:v>8.6999999999999993</c:v>
                </c:pt>
                <c:pt idx="4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974912"/>
        <c:axId val="263976448"/>
        <c:axId val="258119872"/>
      </c:bar3DChart>
      <c:catAx>
        <c:axId val="26397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263976448"/>
        <c:crosses val="autoZero"/>
        <c:auto val="1"/>
        <c:lblAlgn val="ctr"/>
        <c:lblOffset val="100"/>
        <c:noMultiLvlLbl val="0"/>
      </c:catAx>
      <c:valAx>
        <c:axId val="2639764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63974912"/>
        <c:crosses val="autoZero"/>
        <c:crossBetween val="between"/>
      </c:valAx>
      <c:serAx>
        <c:axId val="25811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26397644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89633559234157E-2"/>
          <c:y val="3.2272613648988493E-2"/>
          <c:w val="0.84961161722771539"/>
          <c:h val="0.903078793012897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січень 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помічники суддів</c:v>
                </c:pt>
                <c:pt idx="1">
                  <c:v>державні службовці</c:v>
                </c:pt>
                <c:pt idx="2">
                  <c:v>держслужбовці групи Б</c:v>
                </c:pt>
                <c:pt idx="3">
                  <c:v>держслужбовці групи В</c:v>
                </c:pt>
                <c:pt idx="4">
                  <c:v>службовці</c:v>
                </c:pt>
                <c:pt idx="5">
                  <c:v>робітники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15.8</c:v>
                </c:pt>
                <c:pt idx="1">
                  <c:v>10.6</c:v>
                </c:pt>
                <c:pt idx="2">
                  <c:v>19.5</c:v>
                </c:pt>
                <c:pt idx="3">
                  <c:v>8</c:v>
                </c:pt>
                <c:pt idx="4">
                  <c:v>6.1</c:v>
                </c:pt>
                <c:pt idx="5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71-4F6A-99DF-3D0D9B1749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помічники суддів</c:v>
                </c:pt>
                <c:pt idx="1">
                  <c:v>державні службовці</c:v>
                </c:pt>
                <c:pt idx="2">
                  <c:v>держслужбовці групи Б</c:v>
                </c:pt>
                <c:pt idx="3">
                  <c:v>держслужбовці групи В</c:v>
                </c:pt>
                <c:pt idx="4">
                  <c:v>службовці</c:v>
                </c:pt>
                <c:pt idx="5">
                  <c:v>робітники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21.4</c:v>
                </c:pt>
                <c:pt idx="1">
                  <c:v>14.2</c:v>
                </c:pt>
                <c:pt idx="2">
                  <c:v>22.7</c:v>
                </c:pt>
                <c:pt idx="3">
                  <c:v>10.6</c:v>
                </c:pt>
                <c:pt idx="4">
                  <c:v>8.6999999999999993</c:v>
                </c:pt>
                <c:pt idx="5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71-4F6A-99DF-3D0D9B174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662656"/>
        <c:axId val="259983232"/>
        <c:axId val="263872000"/>
      </c:bar3DChart>
      <c:catAx>
        <c:axId val="35466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9983232"/>
        <c:crosses val="autoZero"/>
        <c:auto val="1"/>
        <c:lblAlgn val="ctr"/>
        <c:lblOffset val="100"/>
        <c:noMultiLvlLbl val="0"/>
      </c:catAx>
      <c:valAx>
        <c:axId val="2599832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54662656"/>
        <c:crosses val="autoZero"/>
        <c:crossBetween val="between"/>
      </c:valAx>
      <c:serAx>
        <c:axId val="26387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10" baseline="0"/>
            </a:pPr>
            <a:endParaRPr lang="ru-RU"/>
          </a:p>
        </c:txPr>
        <c:crossAx val="259983232"/>
        <c:crosses val="autoZero"/>
      </c:serAx>
    </c:plotArea>
    <c:legend>
      <c:legendPos val="r"/>
      <c:layout>
        <c:manualLayout>
          <c:xMode val="edge"/>
          <c:yMode val="edge"/>
          <c:x val="0.93347278543124834"/>
          <c:y val="6.676120582561533E-2"/>
          <c:w val="5.4769261748694592E-2"/>
          <c:h val="0.2431724757855187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>
                <a:solidFill>
                  <a:srgbClr val="0070C0"/>
                </a:solidFill>
              </a:rPr>
              <a:t>Кількість справ та матеріалів по категоріях, які перебували на розгляді </a:t>
            </a:r>
            <a:r>
              <a:rPr lang="uk-UA" sz="2400" b="1" dirty="0" smtClean="0">
                <a:solidFill>
                  <a:srgbClr val="0070C0"/>
                </a:solidFill>
              </a:rPr>
              <a:t>суду</a:t>
            </a:r>
            <a:endParaRPr lang="uk-UA" sz="24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7148070712449576"/>
          <c:y val="1.15677012688455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цивільні справи</c:v>
                </c:pt>
                <c:pt idx="1">
                  <c:v>кримінальні справи</c:v>
                </c:pt>
                <c:pt idx="2">
                  <c:v>матеріали НРСД</c:v>
                </c:pt>
                <c:pt idx="3">
                  <c:v>справи про адмінправопорушення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1392</c:v>
                </c:pt>
                <c:pt idx="1">
                  <c:v>1911</c:v>
                </c:pt>
                <c:pt idx="2">
                  <c:v>3098</c:v>
                </c:pt>
                <c:pt idx="3">
                  <c:v>1047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B0-4D0C-BD13-ED9738E682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цивільні справи</c:v>
                </c:pt>
                <c:pt idx="1">
                  <c:v>кримінальні справи</c:v>
                </c:pt>
                <c:pt idx="2">
                  <c:v>матеріали НРСД</c:v>
                </c:pt>
                <c:pt idx="3">
                  <c:v>справи про адмінправопорушення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1446</c:v>
                </c:pt>
                <c:pt idx="1">
                  <c:v>2035</c:v>
                </c:pt>
                <c:pt idx="2">
                  <c:v>3678</c:v>
                </c:pt>
                <c:pt idx="3">
                  <c:v>1013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B0-4D0C-BD13-ED9738E68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027904"/>
        <c:axId val="130029440"/>
        <c:axId val="0"/>
      </c:bar3DChart>
      <c:catAx>
        <c:axId val="13002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29440"/>
        <c:crosses val="autoZero"/>
        <c:auto val="1"/>
        <c:lblAlgn val="ctr"/>
        <c:lblOffset val="100"/>
        <c:noMultiLvlLbl val="0"/>
      </c:catAx>
      <c:valAx>
        <c:axId val="13002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2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9619326902679164"/>
          <c:y val="0.46084602368866329"/>
          <c:w val="7.2111009895553857E-2"/>
          <c:h val="0.10869641294838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b="1" cap="none" spc="0" baseline="0">
                <a:ln w="9000">
                  <a:noFill/>
                  <a:prstDash val="solid"/>
                  <a:miter lim="800000"/>
                </a:ln>
                <a:noFill/>
                <a:effectLst>
                  <a:innerShdw blurRad="114300">
                    <a:prstClr val="black"/>
                  </a:innerShdw>
                </a:effectLst>
              </a:defRPr>
            </a:pPr>
            <a:r>
              <a:rPr lang="ru-RU" sz="2000" b="1" cap="none" spc="0" baseline="0" dirty="0" err="1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Середньомісячне</a:t>
            </a:r>
            <a:r>
              <a:rPr lang="ru-RU" sz="2000" b="1" cap="none" spc="0" baseline="0" dirty="0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cap="none" spc="0" baseline="0" dirty="0" err="1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навантаження</a:t>
            </a:r>
            <a:r>
              <a:rPr lang="ru-RU" sz="2000" b="1" cap="none" spc="0" baseline="0" dirty="0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на </a:t>
            </a:r>
            <a:r>
              <a:rPr lang="ru-RU" sz="2000" b="1" cap="none" spc="0" baseline="0" dirty="0" err="1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суддю</a:t>
            </a:r>
            <a:r>
              <a:rPr lang="ru-RU" sz="2000" b="1" cap="none" spc="0" baseline="0" dirty="0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000" b="1" cap="none" spc="0" baseline="0" dirty="0" smtClean="0">
              <a:ln w="8890" cmpd="sng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defRPr b="1" cap="none" spc="0" baseline="0">
                <a:ln w="9000">
                  <a:noFill/>
                  <a:prstDash val="solid"/>
                  <a:miter lim="800000"/>
                </a:ln>
                <a:noFill/>
                <a:effectLst>
                  <a:innerShdw blurRad="114300">
                    <a:prstClr val="black"/>
                  </a:innerShdw>
                </a:effectLst>
              </a:defRPr>
            </a:pPr>
            <a:r>
              <a:rPr lang="ru-RU" sz="2000" b="1" cap="none" spc="0" baseline="0" dirty="0" err="1" smtClean="0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Волинського</a:t>
            </a:r>
            <a:r>
              <a:rPr lang="ru-RU" sz="2000" b="1" cap="none" spc="0" baseline="0" dirty="0" smtClean="0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cap="none" spc="0" baseline="0" dirty="0" err="1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апеляційного</a:t>
            </a:r>
            <a:r>
              <a:rPr lang="ru-RU" sz="2000" b="1" cap="none" spc="0" baseline="0" dirty="0">
                <a:ln w="8890" cmpd="sng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суду</a:t>
            </a:r>
          </a:p>
          <a:p>
            <a:pPr>
              <a:defRPr b="1" cap="none" spc="0" baseline="0">
                <a:ln w="9000">
                  <a:noFill/>
                  <a:prstDash val="solid"/>
                  <a:miter lim="800000"/>
                </a:ln>
                <a:noFill/>
                <a:effectLst>
                  <a:innerShdw blurRad="114300">
                    <a:prstClr val="black"/>
                  </a:innerShdw>
                </a:effectLst>
              </a:defRPr>
            </a:pPr>
            <a:endParaRPr lang="uk-UA" sz="2000" b="1" cap="none" spc="0" baseline="0" dirty="0">
              <a:ln w="9000">
                <a:noFill/>
                <a:prstDash val="solid"/>
                <a:miter lim="800000"/>
              </a:ln>
              <a:noFill/>
              <a:effectLst>
                <a:innerShdw blurRad="114300">
                  <a:prstClr val="black"/>
                </a:innerShdw>
              </a:effectLst>
            </a:endParaRPr>
          </a:p>
        </c:rich>
      </c:tx>
      <c:layout>
        <c:manualLayout>
          <c:xMode val="edge"/>
          <c:yMode val="edge"/>
          <c:x val="0.18792807446845888"/>
          <c:y val="1.2449599137612019E-2"/>
        </c:manualLayout>
      </c:layout>
      <c:overlay val="0"/>
      <c:spPr>
        <a:ln>
          <a:solidFill>
            <a:schemeClr val="accent2">
              <a:lumMod val="50000"/>
              <a:alpha val="99000"/>
            </a:schemeClr>
          </a:solidFill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999652151914743E-2"/>
          <c:y val="0.28440733498916665"/>
          <c:w val="0.94193609081997276"/>
          <c:h val="0.652992771876669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справ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2D-409B-9D17-55774EAFFB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2D-409B-9D17-55774EAFFB09}"/>
              </c:ext>
            </c:extLst>
          </c:dPt>
          <c:dLbls>
            <c:dLbl>
              <c:idx val="0"/>
              <c:layout>
                <c:manualLayout>
                  <c:x val="3.8232100516846654E-2"/>
                  <c:y val="-0.21120924655581513"/>
                </c:manualLayout>
              </c:layout>
              <c:tx>
                <c:rich>
                  <a:bodyPr/>
                  <a:lstStyle/>
                  <a:p>
                    <a:r>
                      <a:rPr lang="uk-UA" sz="1100" b="1">
                        <a:solidFill>
                          <a:sysClr val="windowText" lastClr="000000"/>
                        </a:solidFill>
                      </a:rPr>
                      <a:t>36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2D-409B-9D17-55774EAFFB09}"/>
                </c:ext>
              </c:extLst>
            </c:dLbl>
            <c:dLbl>
              <c:idx val="1"/>
              <c:layout>
                <c:manualLayout>
                  <c:x val="3.5570097334563358E-2"/>
                  <c:y val="-0.31373319349880424"/>
                </c:manualLayout>
              </c:layout>
              <c:tx>
                <c:rich>
                  <a:bodyPr/>
                  <a:lstStyle/>
                  <a:p>
                    <a:r>
                      <a:rPr lang="uk-UA" sz="1100" b="1">
                        <a:solidFill>
                          <a:sysClr val="windowText" lastClr="000000"/>
                        </a:solidFill>
                      </a:rPr>
                      <a:t>40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2D-409B-9D17-55774EAFFB09}"/>
                </c:ext>
              </c:extLst>
            </c:dLbl>
            <c:dLbl>
              <c:idx val="2"/>
              <c:layout>
                <c:manualLayout>
                  <c:x val="2.6295922818911941E-2"/>
                  <c:y val="-0.3427106812494104"/>
                </c:manualLayout>
              </c:layout>
              <c:tx>
                <c:rich>
                  <a:bodyPr/>
                  <a:lstStyle/>
                  <a:p>
                    <a:r>
                      <a:rPr lang="uk-UA" sz="1100" b="1">
                        <a:solidFill>
                          <a:sysClr val="windowText" lastClr="000000"/>
                        </a:solidFill>
                      </a:rPr>
                      <a:t>40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2D-409B-9D17-55774EAFFB09}"/>
                </c:ext>
              </c:extLst>
            </c:dLbl>
            <c:dLbl>
              <c:idx val="3"/>
              <c:layout>
                <c:manualLayout>
                  <c:x val="7.5371492436263014E-3"/>
                  <c:y val="-0.321614644388310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</a:t>
                    </a:r>
                    <a:r>
                      <a:rPr lang="uk-UA" dirty="0" smtClean="0"/>
                      <a:t> справ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40</c:v>
                </c:pt>
                <c:pt idx="2">
                  <c:v>40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2D-409B-9D17-55774EAF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29997440"/>
        <c:axId val="130003328"/>
        <c:axId val="0"/>
      </c:bar3DChart>
      <c:catAx>
        <c:axId val="129997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ysClr val="windowText" lastClr="000000"/>
                </a:solidFill>
              </a:defRPr>
            </a:pPr>
            <a:endParaRPr lang="ru-RU"/>
          </a:p>
        </c:txPr>
        <c:crossAx val="130003328"/>
        <c:crosses val="autoZero"/>
        <c:auto val="1"/>
        <c:lblAlgn val="ctr"/>
        <c:lblOffset val="100"/>
        <c:noMultiLvlLbl val="0"/>
      </c:catAx>
      <c:valAx>
        <c:axId val="130003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9997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20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Середньомісячне навантаження судді Волинського апеляційного суду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судді цивільної палати</c:v>
                </c:pt>
                <c:pt idx="2">
                  <c:v>судді кримінальної палати</c:v>
                </c:pt>
                <c:pt idx="3">
                  <c:v>судді кримінальної палати (без справ НРСД)</c:v>
                </c:pt>
                <c:pt idx="4">
                  <c:v>справи НРСД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14</c:v>
                </c:pt>
                <c:pt idx="2">
                  <c:v>75</c:v>
                </c:pt>
                <c:pt idx="3">
                  <c:v>39</c:v>
                </c:pt>
                <c:pt idx="4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B0-4D0C-BD13-ED9738E682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судді цивільної палати</c:v>
                </c:pt>
                <c:pt idx="2">
                  <c:v>судді кримінальної палати</c:v>
                </c:pt>
                <c:pt idx="3">
                  <c:v>судді кримінальної палати (без справ НРСД)</c:v>
                </c:pt>
                <c:pt idx="4">
                  <c:v>справи НРСД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</c:v>
                </c:pt>
                <c:pt idx="1">
                  <c:v>12</c:v>
                </c:pt>
                <c:pt idx="2">
                  <c:v>116</c:v>
                </c:pt>
                <c:pt idx="3">
                  <c:v>57</c:v>
                </c:pt>
                <c:pt idx="4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B0-4D0C-BD13-ED9738E682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судді</c:v>
                </c:pt>
                <c:pt idx="1">
                  <c:v>судді цивільної палати</c:v>
                </c:pt>
                <c:pt idx="2">
                  <c:v>судді кримінальної палати</c:v>
                </c:pt>
                <c:pt idx="3">
                  <c:v>судді кримінальної палати (без справ НРСД)</c:v>
                </c:pt>
                <c:pt idx="4">
                  <c:v>справи НРСД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60</c:v>
                </c:pt>
                <c:pt idx="1">
                  <c:v>16</c:v>
                </c:pt>
                <c:pt idx="2">
                  <c:v>161</c:v>
                </c:pt>
                <c:pt idx="3">
                  <c:v>73</c:v>
                </c:pt>
                <c:pt idx="4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B0-4D0C-BD13-ED9738E68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568960"/>
        <c:axId val="130570496"/>
        <c:axId val="0"/>
      </c:bar3DChart>
      <c:catAx>
        <c:axId val="13056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70496"/>
        <c:crosses val="autoZero"/>
        <c:auto val="1"/>
        <c:lblAlgn val="ctr"/>
        <c:lblOffset val="100"/>
        <c:noMultiLvlLbl val="0"/>
      </c:catAx>
      <c:valAx>
        <c:axId val="13057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b="1" cap="none" spc="0">
                <a:ln w="952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uk-UA" b="1" cap="none" spc="0" dirty="0">
                <a:ln w="952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Середньомісячне навантаження на суддю</a:t>
            </a:r>
          </a:p>
          <a:p>
            <a:pPr>
              <a:defRPr b="1" cap="none" spc="0">
                <a:ln w="952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uk-UA" b="1" cap="none" spc="0" dirty="0">
                <a:ln w="952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cap="none" spc="0" dirty="0" smtClean="0">
                <a:ln w="952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судової палати з розгляду </a:t>
            </a:r>
            <a:r>
              <a:rPr lang="uk-UA" sz="1600" b="1" i="1" cap="none" spc="0" dirty="0" smtClean="0">
                <a:ln w="952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ЦИВІЛЬНИХ</a:t>
            </a:r>
            <a:r>
              <a:rPr lang="uk-UA" sz="1600" b="1" i="1" cap="none" spc="0" baseline="0" dirty="0" smtClean="0">
                <a:ln w="952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СПРАВ </a:t>
            </a:r>
            <a:endParaRPr lang="uk-UA" b="1" i="1" cap="none" spc="0" dirty="0">
              <a:ln w="952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2009872798041219"/>
          <c:y val="2.4946905400528276E-2"/>
        </c:manualLayout>
      </c:layout>
      <c:overlay val="0"/>
      <c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16043782250149E-2"/>
          <c:y val="0.20877556972045161"/>
          <c:w val="0.94418395621774975"/>
          <c:h val="0.72777283791906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Середньомісячне навантаження на суддю цивільної палати (кількість справ: на кількість суддів: на 10,5)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4D-4158-B733-670CAB6E486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4D-4158-B733-670CAB6E48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4D-4158-B733-670CAB6E4862}"/>
              </c:ext>
            </c:extLst>
          </c:dPt>
          <c:dLbls>
            <c:dLbl>
              <c:idx val="0"/>
              <c:layout>
                <c:manualLayout>
                  <c:x val="1.7291066282420713E-2"/>
                  <c:y val="-9.0702947845805269E-3"/>
                </c:manualLayout>
              </c:layout>
              <c:tx>
                <c:rich>
                  <a:bodyPr/>
                  <a:lstStyle/>
                  <a:p>
                    <a:r>
                      <a:rPr lang="uk-UA" sz="1100" b="1"/>
                      <a:t>14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4D-4158-B733-670CAB6E4862}"/>
                </c:ext>
              </c:extLst>
            </c:dLbl>
            <c:dLbl>
              <c:idx val="1"/>
              <c:layout>
                <c:manualLayout>
                  <c:x val="2.1133525456292025E-2"/>
                  <c:y val="-1.8140589569161054E-2"/>
                </c:manualLayout>
              </c:layout>
              <c:tx>
                <c:rich>
                  <a:bodyPr/>
                  <a:lstStyle/>
                  <a:p>
                    <a:r>
                      <a:rPr lang="uk-UA" sz="1100" b="1"/>
                      <a:t>14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4D-4158-B733-670CAB6E4862}"/>
                </c:ext>
              </c:extLst>
            </c:dLbl>
            <c:dLbl>
              <c:idx val="2"/>
              <c:layout>
                <c:manualLayout>
                  <c:x val="2.3054755043227664E-2"/>
                  <c:y val="-1.8140589569160998E-2"/>
                </c:manualLayout>
              </c:layout>
              <c:tx>
                <c:rich>
                  <a:bodyPr/>
                  <a:lstStyle/>
                  <a:p>
                    <a:r>
                      <a:rPr lang="uk-UA" sz="1100" b="1"/>
                      <a:t>12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4D-4158-B733-670CAB6E4862}"/>
                </c:ext>
              </c:extLst>
            </c:dLbl>
            <c:dLbl>
              <c:idx val="3"/>
              <c:layout>
                <c:manualLayout>
                  <c:x val="1.4820948932843909E-3"/>
                  <c:y val="-2.2558862968714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uk-UA" dirty="0" smtClean="0"/>
                      <a:t> справ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4D-4158-B733-670CAB6E48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2334720"/>
        <c:axId val="132338816"/>
        <c:axId val="0"/>
      </c:bar3DChart>
      <c:catAx>
        <c:axId val="13233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32338816"/>
        <c:crosses val="autoZero"/>
        <c:auto val="1"/>
        <c:lblAlgn val="ctr"/>
        <c:lblOffset val="100"/>
        <c:noMultiLvlLbl val="0"/>
      </c:catAx>
      <c:valAx>
        <c:axId val="132338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233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uk-UA" dirty="0">
                <a:solidFill>
                  <a:schemeClr val="tx2"/>
                </a:solidFill>
              </a:rPr>
              <a:t>Середньомісячне навантаження на </a:t>
            </a:r>
            <a:r>
              <a:rPr lang="uk-UA" dirty="0" smtClean="0">
                <a:solidFill>
                  <a:schemeClr val="tx2"/>
                </a:solidFill>
              </a:rPr>
              <a:t>суддю судової палати з розгляду  </a:t>
            </a:r>
            <a:r>
              <a:rPr lang="uk-UA" sz="1600" i="1" dirty="0" smtClean="0">
                <a:solidFill>
                  <a:schemeClr val="tx2">
                    <a:lumMod val="75000"/>
                  </a:schemeClr>
                </a:solidFill>
              </a:rPr>
              <a:t>КРИМІНАЛЬНИХ</a:t>
            </a:r>
            <a:r>
              <a:rPr lang="uk-UA" sz="1600" i="1" baseline="0" dirty="0" smtClean="0">
                <a:solidFill>
                  <a:schemeClr val="tx2">
                    <a:lumMod val="75000"/>
                  </a:schemeClr>
                </a:solidFill>
              </a:rPr>
              <a:t> СПРАВ </a:t>
            </a:r>
            <a:r>
              <a:rPr lang="uk-UA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16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>
                <a:solidFill>
                  <a:schemeClr val="tx2"/>
                </a:solidFill>
              </a:defRPr>
            </a:pPr>
            <a:r>
              <a:rPr lang="uk-UA" sz="1400" b="0" dirty="0">
                <a:solidFill>
                  <a:sysClr val="windowText" lastClr="000000"/>
                </a:solidFill>
              </a:rPr>
              <a:t>(справ  та матеріалів з урахуванням НСРД)</a:t>
            </a:r>
          </a:p>
        </c:rich>
      </c:tx>
      <c:layout>
        <c:manualLayout>
          <c:xMode val="edge"/>
          <c:yMode val="edge"/>
          <c:x val="0.16597317608701587"/>
          <c:y val="1.8475750577367205E-2"/>
        </c:manualLayout>
      </c:layout>
      <c:overlay val="0"/>
      <c:spPr>
        <a:ln>
          <a:solidFill>
            <a:schemeClr val="tx2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Середньомісячне навантаження на суддю кримінальної палати (кількість справ: на кількість суддів: на 10,5) (з урахуванням НРСДР)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8E-4204-93C6-CEF477821B1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8E-4204-93C6-CEF477821B1C}"/>
              </c:ext>
            </c:extLst>
          </c:dPt>
          <c:dLbls>
            <c:dLbl>
              <c:idx val="0"/>
              <c:layout>
                <c:manualLayout>
                  <c:x val="1.7354075375771161E-2"/>
                  <c:y val="-3.0152702822259632E-2"/>
                </c:manualLayout>
              </c:layout>
              <c:tx>
                <c:rich>
                  <a:bodyPr/>
                  <a:lstStyle/>
                  <a:p>
                    <a:r>
                      <a:rPr lang="uk-UA" sz="1100" b="1">
                        <a:solidFill>
                          <a:sysClr val="windowText" lastClr="000000"/>
                        </a:solidFill>
                      </a:rPr>
                      <a:t>78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E-4204-93C6-CEF477821B1C}"/>
                </c:ext>
              </c:extLst>
            </c:dLbl>
            <c:dLbl>
              <c:idx val="1"/>
              <c:layout>
                <c:manualLayout>
                  <c:x val="1.4981281846206923E-2"/>
                  <c:y val="-3.1214839718068949E-2"/>
                </c:manualLayout>
              </c:layout>
              <c:tx>
                <c:rich>
                  <a:bodyPr/>
                  <a:lstStyle/>
                  <a:p>
                    <a:r>
                      <a:rPr lang="uk-UA" sz="1100" b="1">
                        <a:solidFill>
                          <a:sysClr val="windowText" lastClr="000000"/>
                        </a:solidFill>
                      </a:rPr>
                      <a:t>75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8E-4204-93C6-CEF477821B1C}"/>
                </c:ext>
              </c:extLst>
            </c:dLbl>
            <c:dLbl>
              <c:idx val="2"/>
              <c:layout>
                <c:manualLayout>
                  <c:x val="2.4178025295129343E-2"/>
                  <c:y val="-2.469131312396574E-2"/>
                </c:manualLayout>
              </c:layout>
              <c:tx>
                <c:rich>
                  <a:bodyPr/>
                  <a:lstStyle/>
                  <a:p>
                    <a:r>
                      <a:rPr lang="uk-UA" sz="1100" b="1">
                        <a:solidFill>
                          <a:sysClr val="windowText" lastClr="000000"/>
                        </a:solidFill>
                      </a:rPr>
                      <a:t>116 справ</a:t>
                    </a:r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8E-4204-93C6-CEF477821B1C}"/>
                </c:ext>
              </c:extLst>
            </c:dLbl>
            <c:dLbl>
              <c:idx val="3"/>
              <c:layout>
                <c:manualLayout>
                  <c:x val="-3.2966222859972982E-3"/>
                  <c:y val="-3.48636973152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75</c:v>
                </c:pt>
                <c:pt idx="2">
                  <c:v>116</c:v>
                </c:pt>
                <c:pt idx="3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8E-4204-93C6-CEF477821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363392"/>
        <c:axId val="132364928"/>
        <c:axId val="0"/>
      </c:bar3DChart>
      <c:catAx>
        <c:axId val="13236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2364928"/>
        <c:crosses val="autoZero"/>
        <c:auto val="1"/>
        <c:lblAlgn val="ctr"/>
        <c:lblOffset val="100"/>
        <c:noMultiLvlLbl val="0"/>
      </c:catAx>
      <c:valAx>
        <c:axId val="13236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363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uk-UA" sz="1800" dirty="0">
                <a:solidFill>
                  <a:schemeClr val="tx2"/>
                </a:solidFill>
              </a:rPr>
              <a:t>Середньомісячне навантаження на суддю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uk-UA" sz="1600" b="1" i="1" u="none" strike="noStrike" baseline="0" dirty="0" smtClean="0">
                <a:effectLst/>
              </a:rPr>
              <a:t>КРИМІНАЛЬНОЇ ПАЛАТИ 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</a:p>
          <a:p>
            <a:pPr>
              <a:defRPr>
                <a:solidFill>
                  <a:schemeClr val="tx2"/>
                </a:solidFill>
              </a:defRPr>
            </a:pPr>
            <a:r>
              <a:rPr lang="uk-UA" sz="1400" b="1" dirty="0" smtClean="0">
                <a:solidFill>
                  <a:sysClr val="windowText" lastClr="000000"/>
                </a:solidFill>
              </a:rPr>
              <a:t>(</a:t>
            </a:r>
            <a:r>
              <a:rPr lang="uk-UA" sz="1400" b="1" dirty="0">
                <a:solidFill>
                  <a:sysClr val="windowText" lastClr="000000"/>
                </a:solidFill>
              </a:rPr>
              <a:t>без урахування НСРД)</a:t>
            </a:r>
          </a:p>
        </c:rich>
      </c:tx>
      <c:layout>
        <c:manualLayout>
          <c:xMode val="edge"/>
          <c:yMode val="edge"/>
          <c:x val="0.20632445870952348"/>
          <c:y val="1.9851116625310174E-2"/>
        </c:manualLayout>
      </c:layout>
      <c:overlay val="0"/>
      <c:spPr>
        <a:ln>
          <a:solidFill>
            <a:schemeClr val="tx2"/>
          </a:solidFill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891156933829019E-2"/>
          <c:y val="0.15104660426209918"/>
          <c:w val="0.94933367200067731"/>
          <c:h val="0.796447776481634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Середньомісячне навантаження на суддю кримінальної палати (кількість справ: на кількість суддів: на 10,5)(без урахування НРСДР)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FD-4F8C-8F95-5E563942A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FD-4F8C-8F95-5E563942AB9E}"/>
              </c:ext>
            </c:extLst>
          </c:dPt>
          <c:dLbls>
            <c:dLbl>
              <c:idx val="0"/>
              <c:layout>
                <c:manualLayout>
                  <c:x val="2.6219299403217055E-2"/>
                  <c:y val="-2.6653022997675951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36 справ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D-4F8C-8F95-5E563942AB9E}"/>
                </c:ext>
              </c:extLst>
            </c:dLbl>
            <c:dLbl>
              <c:idx val="1"/>
              <c:layout>
                <c:manualLayout>
                  <c:x val="2.5305356383524685E-2"/>
                  <c:y val="-2.9589880560084176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39 справ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FD-4F8C-8F95-5E563942AB9E}"/>
                </c:ext>
              </c:extLst>
            </c:dLbl>
            <c:dLbl>
              <c:idx val="2"/>
              <c:layout>
                <c:manualLayout>
                  <c:x val="1.4314872652091673E-2"/>
                  <c:y val="-2.5073826124157386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57 справ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FD-4F8C-8F95-5E563942AB9E}"/>
                </c:ext>
              </c:extLst>
            </c:dLbl>
            <c:dLbl>
              <c:idx val="3"/>
              <c:layout>
                <c:manualLayout>
                  <c:x val="0"/>
                  <c:y val="-3.22626808848273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r>
                      <a:rPr lang="uk-UA" dirty="0" smtClean="0"/>
                      <a:t> справи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рік</c:v>
                </c:pt>
                <c:pt idx="1">
                  <c:v>2018 рік</c:v>
                </c:pt>
                <c:pt idx="2">
                  <c:v>2019 рік </c:v>
                </c:pt>
                <c:pt idx="3">
                  <c:v>2020 рік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39</c:v>
                </c:pt>
                <c:pt idx="2">
                  <c:v>57</c:v>
                </c:pt>
                <c:pt idx="3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5FD-4F8C-8F95-5E563942A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456704"/>
        <c:axId val="270458240"/>
        <c:axId val="261099008"/>
      </c:bar3DChart>
      <c:catAx>
        <c:axId val="2704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70458240"/>
        <c:crosses val="autoZero"/>
        <c:auto val="1"/>
        <c:lblAlgn val="ctr"/>
        <c:lblOffset val="100"/>
        <c:noMultiLvlLbl val="0"/>
      </c:catAx>
      <c:valAx>
        <c:axId val="27045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0456704"/>
        <c:crosses val="autoZero"/>
        <c:crossBetween val="between"/>
      </c:valAx>
      <c:serAx>
        <c:axId val="261099008"/>
        <c:scaling>
          <c:orientation val="minMax"/>
        </c:scaling>
        <c:delete val="1"/>
        <c:axPos val="b"/>
        <c:majorTickMark val="out"/>
        <c:minorTickMark val="none"/>
        <c:tickLblPos val="nextTo"/>
        <c:crossAx val="270458240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 b="1" cap="none" spc="0">
                <a:ln w="527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pPr>
            <a:r>
              <a:rPr lang="uk-UA" b="1" cap="none" spc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Середньомісячне навантаження на суддю </a:t>
            </a:r>
          </a:p>
          <a:p>
            <a:pPr>
              <a:defRPr b="1" cap="none" spc="0">
                <a:ln w="527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pPr>
            <a:r>
              <a:rPr lang="uk-UA" sz="1600" b="1" i="1" u="none" strike="noStrike" cap="none" spc="0" baseline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КРИМІНАЛЬНОЇ ПАЛАТИ </a:t>
            </a:r>
          </a:p>
          <a:p>
            <a:pPr>
              <a:defRPr b="1" cap="none" spc="0">
                <a:ln w="527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pPr>
            <a:r>
              <a:rPr lang="uk-UA" b="1" cap="none" spc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розгляду НСРД</a:t>
            </a:r>
          </a:p>
        </c:rich>
      </c:tx>
      <c:layout>
        <c:manualLayout>
          <c:xMode val="edge"/>
          <c:yMode val="edge"/>
          <c:x val="0.21583137409156739"/>
          <c:y val="2.311985911030461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17338627800463E-2"/>
          <c:y val="0.28323747301371499"/>
          <c:w val="0.92948266137219948"/>
          <c:h val="0.64669574576559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Середньомісячне навантаження на суддю кримінальної палати по розгляду НСРД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90-4E43-B556-BA83A2FCF7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90-4E43-B556-BA83A2FCF775}"/>
              </c:ext>
            </c:extLst>
          </c:dPt>
          <c:dLbls>
            <c:dLbl>
              <c:idx val="0"/>
              <c:layout>
                <c:manualLayout>
                  <c:x val="2.0969398882446283E-2"/>
                  <c:y val="-3.02417593484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90-4E43-B556-BA83A2FCF775}"/>
                </c:ext>
              </c:extLst>
            </c:dLbl>
            <c:dLbl>
              <c:idx val="1"/>
              <c:layout>
                <c:manualLayout>
                  <c:x val="1.2861794854439756E-2"/>
                  <c:y val="-3.02417593484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90-4E43-B556-BA83A2FCF775}"/>
                </c:ext>
              </c:extLst>
            </c:dLbl>
            <c:dLbl>
              <c:idx val="2"/>
              <c:layout>
                <c:manualLayout>
                  <c:x val="1.9292604501607719E-2"/>
                  <c:y val="-2.792321116928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90-4E43-B556-BA83A2FCF775}"/>
                </c:ext>
              </c:extLst>
            </c:dLbl>
            <c:dLbl>
              <c:idx val="3"/>
              <c:layout>
                <c:manualLayout>
                  <c:x val="4.4489551211026719E-2"/>
                  <c:y val="-3.483837872609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</c:v>
                </c:pt>
                <c:pt idx="1">
                  <c:v>58</c:v>
                </c:pt>
                <c:pt idx="2">
                  <c:v>59</c:v>
                </c:pt>
                <c:pt idx="3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590-4E43-B556-BA83A2FCF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932800"/>
        <c:axId val="271917056"/>
        <c:axId val="0"/>
      </c:bar3DChart>
      <c:catAx>
        <c:axId val="1379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ysClr val="windowText" lastClr="000000"/>
                </a:solidFill>
              </a:defRPr>
            </a:pPr>
            <a:endParaRPr lang="ru-RU"/>
          </a:p>
        </c:txPr>
        <c:crossAx val="271917056"/>
        <c:crosses val="autoZero"/>
        <c:auto val="1"/>
        <c:lblAlgn val="ctr"/>
        <c:lblOffset val="100"/>
        <c:noMultiLvlLbl val="0"/>
      </c:catAx>
      <c:valAx>
        <c:axId val="27191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93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45095-A215-4761-83DC-E5AF1D65425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11FAF-870E-479B-AAA5-6E0837E9F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1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11FAF-870E-479B-AAA5-6E0837E9F91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6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8062664" cy="36004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Огляд даних щодо надходження судових справ та </a:t>
            </a:r>
            <a:r>
              <a:rPr lang="uk-UA" b="1" dirty="0" smtClean="0">
                <a:solidFill>
                  <a:srgbClr val="006600"/>
                </a:solidFill>
              </a:rPr>
              <a:t>стан матеріально-технічного забезпечення </a:t>
            </a:r>
            <a:r>
              <a:rPr lang="uk-UA" b="1" dirty="0" smtClean="0">
                <a:solidFill>
                  <a:srgbClr val="002060"/>
                </a:solidFill>
              </a:rPr>
              <a:t>Волинського апеляційного суду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331" y="5872733"/>
            <a:ext cx="1915445" cy="562435"/>
          </a:xfrm>
        </p:spPr>
        <p:txBody>
          <a:bodyPr>
            <a:normAutofit fontScale="25000" lnSpcReduction="20000"/>
          </a:bodyPr>
          <a:lstStyle/>
          <a:p>
            <a:pPr algn="r"/>
            <a:endParaRPr lang="uk-UA" b="1" dirty="0" smtClean="0">
              <a:solidFill>
                <a:srgbClr val="002060"/>
              </a:solidFill>
            </a:endParaRPr>
          </a:p>
          <a:p>
            <a:pPr algn="r"/>
            <a:r>
              <a:rPr lang="uk-UA" sz="11200" b="1" dirty="0" smtClean="0">
                <a:solidFill>
                  <a:srgbClr val="002060"/>
                </a:solidFill>
              </a:rPr>
              <a:t>у </a:t>
            </a:r>
            <a:r>
              <a:rPr lang="uk-UA" sz="11200" b="1" dirty="0">
                <a:solidFill>
                  <a:srgbClr val="002060"/>
                </a:solidFill>
              </a:rPr>
              <a:t>2020 році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7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513013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Documentu\Мої виступи\Матеріали до  виступів\завантаженн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432214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u\Мої виступи\Матеріали до  виступів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7" y="3513298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6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55246699"/>
              </p:ext>
            </p:extLst>
          </p:nvPr>
        </p:nvGraphicFramePr>
        <p:xfrm>
          <a:off x="0" y="188640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19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8062664" cy="2592288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solidFill>
                  <a:srgbClr val="002060"/>
                </a:solidFill>
              </a:rPr>
              <a:t/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Стан матеріально-технічного забезпечення Волинського апеляційного суду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у 2020 році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2046" y="4725144"/>
            <a:ext cx="4621954" cy="15841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smtClean="0">
                <a:solidFill>
                  <a:srgbClr val="0070C0"/>
                </a:solidFill>
              </a:rPr>
              <a:t>Звіт </a:t>
            </a:r>
          </a:p>
          <a:p>
            <a:pPr algn="just"/>
            <a:r>
              <a:rPr lang="uk-UA" b="1" dirty="0" smtClean="0">
                <a:solidFill>
                  <a:srgbClr val="0070C0"/>
                </a:solidFill>
              </a:rPr>
              <a:t>керівника апарату суду</a:t>
            </a:r>
          </a:p>
          <a:p>
            <a:pPr algn="r"/>
            <a:r>
              <a:rPr lang="uk-UA" b="1" dirty="0" err="1" smtClean="0">
                <a:solidFill>
                  <a:srgbClr val="0070C0"/>
                </a:solidFill>
              </a:rPr>
              <a:t>Підгайної</a:t>
            </a:r>
            <a:r>
              <a:rPr lang="uk-UA" b="1" dirty="0" smtClean="0">
                <a:solidFill>
                  <a:srgbClr val="0070C0"/>
                </a:solidFill>
              </a:rPr>
              <a:t> О.М.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Documentu\Мої виступи\Матеріали до  виступів\depositphotos_52469921-stock-photo-business-people-and-jigsaw-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3344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u\Мої виступи\Матеріали до  виступів\82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22" y="457174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7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6600"/>
                </a:solidFill>
              </a:rPr>
              <a:t>ФІНАНСУВАННЯ </a:t>
            </a:r>
            <a:r>
              <a:rPr lang="uk-UA" b="1" dirty="0" smtClean="0">
                <a:solidFill>
                  <a:srgbClr val="006600"/>
                </a:solidFill>
              </a:rPr>
              <a:t>СУДУ </a:t>
            </a:r>
            <a:r>
              <a:rPr lang="uk-UA" sz="1400" b="1" dirty="0" smtClean="0">
                <a:solidFill>
                  <a:srgbClr val="006600"/>
                </a:solidFill>
              </a:rPr>
              <a:t> </a:t>
            </a:r>
            <a:r>
              <a:rPr lang="uk-UA" sz="2700" b="1" dirty="0" smtClean="0">
                <a:solidFill>
                  <a:srgbClr val="006600"/>
                </a:solidFill>
              </a:rPr>
              <a:t>/</a:t>
            </a:r>
            <a:r>
              <a:rPr lang="uk-UA" sz="2700" b="1" dirty="0" err="1" smtClean="0">
                <a:solidFill>
                  <a:srgbClr val="006600"/>
                </a:solidFill>
              </a:rPr>
              <a:t>млн.грн</a:t>
            </a:r>
            <a:r>
              <a:rPr lang="uk-UA" sz="2700" b="1" dirty="0" smtClean="0">
                <a:solidFill>
                  <a:srgbClr val="006600"/>
                </a:solidFill>
              </a:rPr>
              <a:t>/</a:t>
            </a:r>
            <a:endParaRPr lang="ru-RU" sz="27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360185"/>
              </p:ext>
            </p:extLst>
          </p:nvPr>
        </p:nvGraphicFramePr>
        <p:xfrm>
          <a:off x="179512" y="866600"/>
          <a:ext cx="89644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49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6600"/>
                </a:solidFill>
              </a:rPr>
              <a:t>ФІНАНСУВАННЯ </a:t>
            </a:r>
            <a:r>
              <a:rPr lang="uk-UA" b="1" dirty="0" smtClean="0">
                <a:solidFill>
                  <a:srgbClr val="006600"/>
                </a:solidFill>
              </a:rPr>
              <a:t>СУДУ </a:t>
            </a:r>
            <a:r>
              <a:rPr lang="uk-UA" sz="1400" b="1" dirty="0" smtClean="0">
                <a:solidFill>
                  <a:srgbClr val="006600"/>
                </a:solidFill>
              </a:rPr>
              <a:t> </a:t>
            </a:r>
            <a:r>
              <a:rPr lang="uk-UA" sz="2700" b="1" dirty="0" smtClean="0">
                <a:solidFill>
                  <a:srgbClr val="006600"/>
                </a:solidFill>
              </a:rPr>
              <a:t>/</a:t>
            </a:r>
            <a:r>
              <a:rPr lang="uk-UA" sz="2700" b="1" dirty="0" err="1" smtClean="0">
                <a:solidFill>
                  <a:srgbClr val="006600"/>
                </a:solidFill>
              </a:rPr>
              <a:t>млн.грн</a:t>
            </a:r>
            <a:r>
              <a:rPr lang="uk-UA" sz="2700" b="1" dirty="0" smtClean="0">
                <a:solidFill>
                  <a:srgbClr val="006600"/>
                </a:solidFill>
              </a:rPr>
              <a:t>/</a:t>
            </a:r>
            <a:endParaRPr lang="ru-RU" sz="27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26397"/>
              </p:ext>
            </p:extLst>
          </p:nvPr>
        </p:nvGraphicFramePr>
        <p:xfrm>
          <a:off x="179512" y="866600"/>
          <a:ext cx="89644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979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>
            <a:normAutofit/>
          </a:bodyPr>
          <a:lstStyle/>
          <a:p>
            <a:r>
              <a:rPr lang="uk-UA" sz="3800" b="1" dirty="0" smtClean="0">
                <a:solidFill>
                  <a:srgbClr val="006600"/>
                </a:solidFill>
              </a:rPr>
              <a:t>Ресурси для відправлення правосуддя</a:t>
            </a:r>
            <a:endParaRPr lang="ru-RU" sz="38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397464"/>
              </p:ext>
            </p:extLst>
          </p:nvPr>
        </p:nvGraphicFramePr>
        <p:xfrm>
          <a:off x="-252536" y="1052736"/>
          <a:ext cx="939653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11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Ресурси для відправлення кореспонденції </a:t>
            </a:r>
            <a:r>
              <a:rPr lang="uk-UA" sz="3200" dirty="0" smtClean="0">
                <a:solidFill>
                  <a:srgbClr val="0070C0"/>
                </a:solidFill>
              </a:rPr>
              <a:t>/вартість у </a:t>
            </a:r>
            <a:r>
              <a:rPr lang="uk-UA" sz="3200" dirty="0" err="1" smtClean="0">
                <a:solidFill>
                  <a:srgbClr val="0070C0"/>
                </a:solidFill>
              </a:rPr>
              <a:t>тис.грн</a:t>
            </a:r>
            <a:r>
              <a:rPr lang="uk-UA" sz="3200" dirty="0" smtClean="0">
                <a:solidFill>
                  <a:srgbClr val="0070C0"/>
                </a:solidFill>
              </a:rPr>
              <a:t>/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058577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56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Середньомісячна потреба суду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385531"/>
              </p:ext>
            </p:extLst>
          </p:nvPr>
        </p:nvGraphicFramePr>
        <p:xfrm>
          <a:off x="457200" y="764704"/>
          <a:ext cx="850728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385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Дистанційне правосуддя. Електронний суд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283295"/>
              </p:ext>
            </p:extLst>
          </p:nvPr>
        </p:nvGraphicFramePr>
        <p:xfrm>
          <a:off x="467544" y="836712"/>
          <a:ext cx="8229600" cy="61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78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Чисельність станом на 31.12.2020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Штатна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052736"/>
            <a:ext cx="4041775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6600"/>
                </a:solidFill>
              </a:rPr>
              <a:t>Фактична</a:t>
            </a:r>
            <a:endParaRPr lang="ru-RU" dirty="0">
              <a:solidFill>
                <a:srgbClr val="006600"/>
              </a:solidFill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73213060"/>
              </p:ext>
            </p:extLst>
          </p:nvPr>
        </p:nvGraphicFramePr>
        <p:xfrm>
          <a:off x="4645025" y="2174874"/>
          <a:ext cx="4319463" cy="456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98429"/>
              </p:ext>
            </p:extLst>
          </p:nvPr>
        </p:nvGraphicFramePr>
        <p:xfrm>
          <a:off x="0" y="2174874"/>
          <a:ext cx="5364088" cy="468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151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300" b="1" dirty="0" smtClean="0">
                <a:solidFill>
                  <a:srgbClr val="006600"/>
                </a:solidFill>
              </a:rPr>
              <a:t>Фактична чисельність станом на 31.12.2020 </a:t>
            </a:r>
            <a:endParaRPr lang="ru-RU" sz="33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432300"/>
              </p:ext>
            </p:extLst>
          </p:nvPr>
        </p:nvGraphicFramePr>
        <p:xfrm>
          <a:off x="457200" y="1196752"/>
          <a:ext cx="82296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82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Перебувало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у </a:t>
            </a:r>
            <a:r>
              <a:rPr lang="ru-RU" dirty="0" err="1" smtClean="0">
                <a:solidFill>
                  <a:srgbClr val="C00000"/>
                </a:solidFill>
              </a:rPr>
              <a:t>провадженні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700" dirty="0" smtClean="0">
                <a:solidFill>
                  <a:srgbClr val="C00000"/>
                </a:solidFill>
              </a:rPr>
              <a:t>у 2020 </a:t>
            </a:r>
            <a:r>
              <a:rPr lang="ru-RU" sz="2700" dirty="0" err="1" smtClean="0">
                <a:solidFill>
                  <a:srgbClr val="C00000"/>
                </a:solidFill>
              </a:rPr>
              <a:t>році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094607"/>
              </p:ext>
            </p:extLst>
          </p:nvPr>
        </p:nvGraphicFramePr>
        <p:xfrm>
          <a:off x="457200" y="1052736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88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300" b="1" dirty="0" smtClean="0">
                <a:solidFill>
                  <a:srgbClr val="3333CC"/>
                </a:solidFill>
              </a:rPr>
              <a:t>Штатна чисельність станом на 31.12.2020</a:t>
            </a:r>
            <a:endParaRPr lang="ru-RU" sz="3300" b="1" dirty="0">
              <a:solidFill>
                <a:srgbClr val="3333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365706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43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6600"/>
                </a:solidFill>
              </a:rPr>
              <a:t>Середня заробітна плата </a:t>
            </a:r>
            <a:r>
              <a:rPr lang="uk-UA" sz="2700" b="1" i="1" dirty="0" smtClean="0">
                <a:solidFill>
                  <a:srgbClr val="006600"/>
                </a:solidFill>
              </a:rPr>
              <a:t>/</a:t>
            </a:r>
            <a:r>
              <a:rPr lang="uk-UA" sz="2700" b="1" i="1" dirty="0" err="1" smtClean="0">
                <a:solidFill>
                  <a:srgbClr val="006600"/>
                </a:solidFill>
              </a:rPr>
              <a:t>тис.грн</a:t>
            </a:r>
            <a:r>
              <a:rPr lang="uk-UA" sz="2700" b="1" i="1" dirty="0" smtClean="0">
                <a:solidFill>
                  <a:srgbClr val="006600"/>
                </a:solidFill>
              </a:rPr>
              <a:t>./</a:t>
            </a:r>
            <a:endParaRPr lang="ru-RU" sz="27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627191"/>
              </p:ext>
            </p:extLst>
          </p:nvPr>
        </p:nvGraphicFramePr>
        <p:xfrm>
          <a:off x="0" y="1052736"/>
          <a:ext cx="8964488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02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6600"/>
                </a:solidFill>
              </a:rPr>
              <a:t>Середня заробітна плата працівників апарату суду у </a:t>
            </a:r>
            <a:r>
              <a:rPr lang="uk-UA" sz="3600" b="1" dirty="0" smtClean="0">
                <a:solidFill>
                  <a:srgbClr val="006600"/>
                </a:solidFill>
              </a:rPr>
              <a:t>2020- 01.2021 </a:t>
            </a:r>
            <a:r>
              <a:rPr lang="uk-UA" sz="3600" b="1" dirty="0" smtClean="0">
                <a:solidFill>
                  <a:srgbClr val="006600"/>
                </a:solidFill>
              </a:rPr>
              <a:t>роках </a:t>
            </a:r>
            <a:r>
              <a:rPr lang="uk-UA" sz="2700" b="1" i="1" dirty="0">
                <a:solidFill>
                  <a:srgbClr val="006600"/>
                </a:solidFill>
              </a:rPr>
              <a:t>/</a:t>
            </a:r>
            <a:r>
              <a:rPr lang="uk-UA" sz="2700" b="1" i="1" dirty="0" err="1">
                <a:solidFill>
                  <a:srgbClr val="006600"/>
                </a:solidFill>
              </a:rPr>
              <a:t>тис.грн</a:t>
            </a:r>
            <a:r>
              <a:rPr lang="uk-UA" sz="2700" b="1" i="1" dirty="0">
                <a:solidFill>
                  <a:srgbClr val="006600"/>
                </a:solidFill>
              </a:rPr>
              <a:t>./</a:t>
            </a:r>
            <a:endParaRPr lang="ru-RU" sz="2700" dirty="0">
              <a:solidFill>
                <a:srgbClr val="00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50042"/>
              </p:ext>
            </p:extLst>
          </p:nvPr>
        </p:nvGraphicFramePr>
        <p:xfrm>
          <a:off x="323528" y="836712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41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48965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err="1">
                <a:solidFill>
                  <a:srgbClr val="0000FF"/>
                </a:solidFill>
              </a:rPr>
              <a:t>Ікіґай</a:t>
            </a:r>
            <a:r>
              <a:rPr lang="ru-RU" sz="3600" b="1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(яп. </a:t>
            </a:r>
            <a:r>
              <a:rPr lang="ja-JP" altLang="en-US" dirty="0">
                <a:solidFill>
                  <a:prstClr val="black"/>
                </a:solidFill>
              </a:rPr>
              <a:t>生 き 甲 斐 </a:t>
            </a:r>
            <a:r>
              <a:rPr lang="en-US" altLang="ja-JP" dirty="0">
                <a:solidFill>
                  <a:prstClr val="black"/>
                </a:solidFill>
              </a:rPr>
              <a:t>, «</a:t>
            </a:r>
            <a:r>
              <a:rPr lang="ru-RU" dirty="0" err="1">
                <a:solidFill>
                  <a:prstClr val="black"/>
                </a:solidFill>
              </a:rPr>
              <a:t>сенс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життя</a:t>
            </a:r>
            <a:r>
              <a:rPr lang="ru-RU" dirty="0">
                <a:solidFill>
                  <a:prstClr val="black"/>
                </a:solidFill>
              </a:rPr>
              <a:t>») </a:t>
            </a:r>
            <a:r>
              <a:rPr lang="ru-RU" dirty="0" smtClean="0">
                <a:solidFill>
                  <a:prstClr val="black"/>
                </a:solidFill>
              </a:rPr>
              <a:t> «</a:t>
            </a:r>
            <a:r>
              <a:rPr lang="ru-RU" sz="2800" dirty="0" err="1" smtClean="0">
                <a:solidFill>
                  <a:srgbClr val="0000FF"/>
                </a:solidFill>
              </a:rPr>
              <a:t>ікі</a:t>
            </a:r>
            <a:r>
              <a:rPr lang="ru-RU" dirty="0" smtClean="0">
                <a:solidFill>
                  <a:prstClr val="black"/>
                </a:solidFill>
              </a:rPr>
              <a:t>» - </a:t>
            </a:r>
            <a:r>
              <a:rPr lang="ru-RU" sz="2400" dirty="0" err="1" smtClean="0">
                <a:solidFill>
                  <a:srgbClr val="0000FF"/>
                </a:solidFill>
              </a:rPr>
              <a:t>життя</a:t>
            </a:r>
            <a:r>
              <a:rPr lang="ru-RU" dirty="0" smtClean="0">
                <a:solidFill>
                  <a:prstClr val="black"/>
                </a:solidFill>
              </a:rPr>
              <a:t>,  «</a:t>
            </a:r>
            <a:r>
              <a:rPr lang="ru-RU" sz="2400" b="1" dirty="0" err="1" smtClean="0">
                <a:solidFill>
                  <a:srgbClr val="006600"/>
                </a:solidFill>
              </a:rPr>
              <a:t>гаї</a:t>
            </a:r>
            <a:r>
              <a:rPr lang="ru-RU" dirty="0" smtClean="0">
                <a:solidFill>
                  <a:prstClr val="black"/>
                </a:solidFill>
              </a:rPr>
              <a:t>» </a:t>
            </a:r>
            <a:r>
              <a:rPr lang="ru-RU" sz="2400" b="1" dirty="0" err="1" smtClean="0">
                <a:solidFill>
                  <a:srgbClr val="006600"/>
                </a:solidFill>
              </a:rPr>
              <a:t>цінність</a:t>
            </a:r>
            <a:r>
              <a:rPr lang="ru-RU" sz="2400" b="1" dirty="0" smtClean="0">
                <a:solidFill>
                  <a:srgbClr val="006600"/>
                </a:solidFill>
              </a:rPr>
              <a:t>, </a:t>
            </a:r>
            <a:r>
              <a:rPr lang="ru-RU" sz="2400" b="1" dirty="0" err="1" smtClean="0">
                <a:solidFill>
                  <a:srgbClr val="006600"/>
                </a:solidFill>
              </a:rPr>
              <a:t>вартість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— </a:t>
            </a:r>
            <a:r>
              <a:rPr lang="ru-RU" dirty="0" err="1">
                <a:solidFill>
                  <a:prstClr val="black"/>
                </a:solidFill>
              </a:rPr>
              <a:t>японське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поняття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означає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srgbClr val="3333CC"/>
                </a:solidFill>
              </a:rPr>
              <a:t>відчуття</a:t>
            </a:r>
            <a:r>
              <a:rPr lang="ru-RU" sz="2400" b="1" dirty="0">
                <a:solidFill>
                  <a:srgbClr val="3333CC"/>
                </a:solidFill>
              </a:rPr>
              <a:t> </a:t>
            </a:r>
            <a:r>
              <a:rPr lang="ru-RU" sz="2400" b="1" dirty="0" err="1">
                <a:solidFill>
                  <a:srgbClr val="3333CC"/>
                </a:solidFill>
              </a:rPr>
              <a:t>власного</a:t>
            </a:r>
            <a:r>
              <a:rPr lang="ru-RU" sz="2400" b="1" dirty="0">
                <a:solidFill>
                  <a:srgbClr val="3333CC"/>
                </a:solidFill>
              </a:rPr>
              <a:t> </a:t>
            </a:r>
            <a:r>
              <a:rPr lang="ru-RU" sz="2400" b="1" dirty="0" err="1">
                <a:solidFill>
                  <a:srgbClr val="3333CC"/>
                </a:solidFill>
              </a:rPr>
              <a:t>призначення</a:t>
            </a:r>
            <a:r>
              <a:rPr lang="ru-RU" sz="2400" b="1" dirty="0">
                <a:solidFill>
                  <a:srgbClr val="3333CC"/>
                </a:solidFill>
              </a:rPr>
              <a:t> в </a:t>
            </a:r>
            <a:r>
              <a:rPr lang="ru-RU" sz="2400" b="1" dirty="0" err="1" smtClean="0">
                <a:solidFill>
                  <a:srgbClr val="3333CC"/>
                </a:solidFill>
              </a:rPr>
              <a:t>житті</a:t>
            </a:r>
            <a:r>
              <a:rPr lang="ru-RU" sz="2400" b="1" dirty="0" smtClean="0">
                <a:solidFill>
                  <a:srgbClr val="3333CC"/>
                </a:solidFill>
              </a:rPr>
              <a:t>, ЩАСТЯ ЖИТИ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dirty="0" err="1" smtClean="0">
                <a:solidFill>
                  <a:prstClr val="black"/>
                </a:solidFill>
              </a:rPr>
              <a:t>Ікіґай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 err="1" smtClean="0">
                <a:solidFill>
                  <a:prstClr val="black"/>
                </a:solidFill>
              </a:rPr>
              <a:t>являє</a:t>
            </a:r>
            <a:r>
              <a:rPr lang="ru-RU" dirty="0" smtClean="0">
                <a:solidFill>
                  <a:prstClr val="black"/>
                </a:solidFill>
              </a:rPr>
              <a:t> собою </a:t>
            </a:r>
            <a:r>
              <a:rPr lang="ru-RU" dirty="0" err="1" smtClean="0">
                <a:solidFill>
                  <a:prstClr val="black"/>
                </a:solidFill>
              </a:rPr>
              <a:t>сенс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життя</a:t>
            </a:r>
            <a:r>
              <a:rPr lang="ru-RU" dirty="0" smtClean="0">
                <a:solidFill>
                  <a:prstClr val="black"/>
                </a:solidFill>
              </a:rPr>
              <a:t>,  </a:t>
            </a:r>
            <a:r>
              <a:rPr lang="ru-RU" dirty="0" err="1">
                <a:solidFill>
                  <a:prstClr val="black"/>
                </a:solidFill>
              </a:rPr>
              <a:t>хобі</a:t>
            </a:r>
            <a:r>
              <a:rPr lang="ru-RU" dirty="0">
                <a:solidFill>
                  <a:prstClr val="black"/>
                </a:solidFill>
              </a:rPr>
              <a:t>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err="1" smtClean="0">
                <a:solidFill>
                  <a:prstClr val="black"/>
                </a:solidFill>
              </a:rPr>
              <a:t>професію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або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сім’ю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26" name="Picture 2" descr="D:\Documentu\Довідки перевірок, Звіт КА\Звіт керівника апарату\ікігаи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45" y="2038724"/>
            <a:ext cx="4251201" cy="42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3267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01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728192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rgbClr val="C00000"/>
                </a:solidFill>
              </a:rPr>
              <a:t>Почніть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робити</a:t>
            </a:r>
            <a:r>
              <a:rPr lang="ru-RU" sz="1800" b="1" dirty="0">
                <a:solidFill>
                  <a:srgbClr val="C00000"/>
                </a:solidFill>
              </a:rPr>
              <a:t> те, </a:t>
            </a:r>
            <a:r>
              <a:rPr lang="ru-RU" sz="1800" b="1" dirty="0" err="1">
                <a:solidFill>
                  <a:srgbClr val="C00000"/>
                </a:solidFill>
              </a:rPr>
              <a:t>що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потрібно</a:t>
            </a:r>
            <a:r>
              <a:rPr lang="ru-RU" sz="1800" b="1" dirty="0">
                <a:solidFill>
                  <a:srgbClr val="C00000"/>
                </a:solidFill>
              </a:rPr>
              <a:t>. </a:t>
            </a:r>
            <a:r>
              <a:rPr lang="ru-RU" sz="1800" b="1" dirty="0" err="1">
                <a:solidFill>
                  <a:srgbClr val="002060"/>
                </a:solidFill>
              </a:rPr>
              <a:t>Потім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робіть</a:t>
            </a:r>
            <a:r>
              <a:rPr lang="ru-RU" sz="1800" b="1" dirty="0">
                <a:solidFill>
                  <a:srgbClr val="002060"/>
                </a:solidFill>
              </a:rPr>
              <a:t> те, </a:t>
            </a:r>
            <a:r>
              <a:rPr lang="ru-RU" sz="1800" b="1" dirty="0" err="1">
                <a:solidFill>
                  <a:srgbClr val="002060"/>
                </a:solidFill>
              </a:rPr>
              <a:t>що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можливо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>
                <a:solidFill>
                  <a:srgbClr val="006600"/>
                </a:solidFill>
              </a:rPr>
              <a:t>І </a:t>
            </a:r>
            <a:r>
              <a:rPr lang="ru-RU" sz="1800" b="1" dirty="0" err="1">
                <a:solidFill>
                  <a:srgbClr val="006600"/>
                </a:solidFill>
              </a:rPr>
              <a:t>ви</a:t>
            </a:r>
            <a:r>
              <a:rPr lang="ru-RU" sz="1800" b="1" dirty="0">
                <a:solidFill>
                  <a:srgbClr val="006600"/>
                </a:solidFill>
              </a:rPr>
              <a:t> </a:t>
            </a:r>
            <a:r>
              <a:rPr lang="ru-RU" sz="1800" b="1" dirty="0" err="1">
                <a:solidFill>
                  <a:srgbClr val="006600"/>
                </a:solidFill>
              </a:rPr>
              <a:t>раптом</a:t>
            </a:r>
            <a:r>
              <a:rPr lang="ru-RU" sz="1800" b="1" dirty="0">
                <a:solidFill>
                  <a:srgbClr val="006600"/>
                </a:solidFill>
              </a:rPr>
              <a:t> </a:t>
            </a:r>
            <a:r>
              <a:rPr lang="ru-RU" sz="1800" b="1" dirty="0" err="1">
                <a:solidFill>
                  <a:srgbClr val="006600"/>
                </a:solidFill>
              </a:rPr>
              <a:t>виявите</a:t>
            </a:r>
            <a:r>
              <a:rPr lang="ru-RU" sz="1800" b="1" dirty="0">
                <a:solidFill>
                  <a:srgbClr val="006600"/>
                </a:solidFill>
              </a:rPr>
              <a:t>, </a:t>
            </a:r>
            <a:r>
              <a:rPr lang="ru-RU" sz="1800" b="1" dirty="0" err="1">
                <a:solidFill>
                  <a:srgbClr val="006600"/>
                </a:solidFill>
              </a:rPr>
              <a:t>що</a:t>
            </a:r>
            <a:r>
              <a:rPr lang="ru-RU" sz="1800" b="1" dirty="0">
                <a:solidFill>
                  <a:srgbClr val="006600"/>
                </a:solidFill>
              </a:rPr>
              <a:t> </a:t>
            </a:r>
            <a:r>
              <a:rPr lang="ru-RU" sz="1800" b="1" dirty="0" err="1">
                <a:solidFill>
                  <a:srgbClr val="006600"/>
                </a:solidFill>
              </a:rPr>
              <a:t>робите</a:t>
            </a:r>
            <a:r>
              <a:rPr lang="ru-RU" sz="1800" b="1" dirty="0">
                <a:solidFill>
                  <a:srgbClr val="006600"/>
                </a:solidFill>
              </a:rPr>
              <a:t> </a:t>
            </a:r>
            <a:r>
              <a:rPr lang="ru-RU" sz="1800" b="1" dirty="0" err="1">
                <a:solidFill>
                  <a:srgbClr val="006600"/>
                </a:solidFill>
              </a:rPr>
              <a:t>неможливе</a:t>
            </a:r>
            <a:r>
              <a:rPr lang="ru-RU" sz="1800" b="1" dirty="0">
                <a:solidFill>
                  <a:srgbClr val="006600"/>
                </a:solidFill>
              </a:rPr>
              <a:t>. </a:t>
            </a:r>
            <a:r>
              <a:rPr lang="ru-RU" sz="1800" b="1" dirty="0"/>
              <a:t>–</a:t>
            </a:r>
            <a:r>
              <a:rPr lang="ru-RU" sz="1800" dirty="0"/>
              <a:t> </a:t>
            </a:r>
            <a:r>
              <a:rPr lang="ru-RU" sz="1800" dirty="0" err="1"/>
              <a:t>Св.Франциск</a:t>
            </a:r>
            <a:r>
              <a:rPr lang="ru-RU" sz="1800" dirty="0"/>
              <a:t> </a:t>
            </a:r>
            <a:r>
              <a:rPr lang="ru-RU" sz="1800" dirty="0" err="1" smtClean="0"/>
              <a:t>Асізський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err="1">
                <a:solidFill>
                  <a:srgbClr val="C00000"/>
                </a:solidFill>
              </a:rPr>
              <a:t>Іноді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щось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може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йти</a:t>
            </a:r>
            <a:r>
              <a:rPr lang="ru-RU" sz="1800" b="1" dirty="0">
                <a:solidFill>
                  <a:srgbClr val="C00000"/>
                </a:solidFill>
              </a:rPr>
              <a:t> не так, як </a:t>
            </a:r>
            <a:r>
              <a:rPr lang="ru-RU" sz="1800" b="1" dirty="0" err="1">
                <a:solidFill>
                  <a:srgbClr val="C00000"/>
                </a:solidFill>
              </a:rPr>
              <a:t>хотілося</a:t>
            </a:r>
            <a:r>
              <a:rPr lang="ru-RU" sz="1800" b="1" dirty="0">
                <a:solidFill>
                  <a:srgbClr val="C00000"/>
                </a:solidFill>
              </a:rPr>
              <a:t>-б, </a:t>
            </a:r>
            <a:r>
              <a:rPr lang="ru-RU" sz="1800" b="1" dirty="0">
                <a:solidFill>
                  <a:srgbClr val="006600"/>
                </a:solidFill>
              </a:rPr>
              <a:t>але </a:t>
            </a:r>
            <a:r>
              <a:rPr lang="ru-RU" sz="1800" b="1" dirty="0" smtClean="0">
                <a:solidFill>
                  <a:srgbClr val="006600"/>
                </a:solidFill>
              </a:rPr>
              <a:t>ми </a:t>
            </a:r>
            <a:r>
              <a:rPr lang="ru-RU" sz="1800" b="1" dirty="0">
                <a:solidFill>
                  <a:srgbClr val="006600"/>
                </a:solidFill>
              </a:rPr>
              <a:t>не </a:t>
            </a:r>
            <a:r>
              <a:rPr lang="ru-RU" sz="1800" b="1" dirty="0" err="1">
                <a:solidFill>
                  <a:srgbClr val="006600"/>
                </a:solidFill>
              </a:rPr>
              <a:t>повинні</a:t>
            </a:r>
            <a:r>
              <a:rPr lang="ru-RU" sz="1800" b="1" dirty="0">
                <a:solidFill>
                  <a:srgbClr val="006600"/>
                </a:solidFill>
              </a:rPr>
              <a:t> </a:t>
            </a:r>
            <a:r>
              <a:rPr lang="ru-RU" sz="1800" b="1" dirty="0" err="1" smtClean="0">
                <a:solidFill>
                  <a:srgbClr val="006600"/>
                </a:solidFill>
              </a:rPr>
              <a:t>зупинятися</a:t>
            </a:r>
            <a:r>
              <a:rPr lang="ru-RU" sz="1800" b="1" dirty="0" smtClean="0">
                <a:solidFill>
                  <a:srgbClr val="006600"/>
                </a:solidFill>
              </a:rPr>
              <a:t>….</a:t>
            </a:r>
            <a:endParaRPr lang="ru-RU" sz="1800" b="1" dirty="0">
              <a:solidFill>
                <a:srgbClr val="0066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65" y="1687641"/>
            <a:ext cx="2984866" cy="223576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2963179" cy="197186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3412261" cy="1695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53" y="4581128"/>
            <a:ext cx="3180278" cy="19932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5" y="1887863"/>
            <a:ext cx="2976364" cy="23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6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1800" b="1" dirty="0" smtClean="0">
                <a:solidFill>
                  <a:srgbClr val="7030A0"/>
                </a:solidFill>
              </a:rPr>
              <a:t/>
            </a:r>
            <a:br>
              <a:rPr lang="az-Cyrl-AZ" sz="1800" b="1" dirty="0" smtClean="0">
                <a:solidFill>
                  <a:srgbClr val="7030A0"/>
                </a:solidFill>
              </a:rPr>
            </a:br>
            <a:r>
              <a:rPr lang="az-Cyrl-AZ" sz="1800" b="1" dirty="0" smtClean="0">
                <a:solidFill>
                  <a:srgbClr val="7030A0"/>
                </a:solidFill>
              </a:rPr>
              <a:t>Нехай щодня  у житті кожного  з нас буде місце для посмішок, доброзичливого спілкування один з одним  та багато моментів , які дають радість від життя ...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8" y="1600200"/>
            <a:ext cx="7648384" cy="4525963"/>
          </a:xfrm>
        </p:spPr>
      </p:pic>
    </p:spTree>
    <p:extLst>
      <p:ext uri="{BB962C8B-B14F-4D97-AF65-F5344CB8AC3E}">
        <p14:creationId xmlns:p14="http://schemas.microsoft.com/office/powerpoint/2010/main" val="1749834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663300"/>
                </a:solidFill>
                <a:latin typeface="Arial Narrow" pitchFamily="34" charset="0"/>
              </a:rPr>
              <a:t>Не кладіть у ранкову каву вчорашні спогади,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додайте цукор  сьогоднішніх надій! </a:t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uk-UA" sz="3200" b="1" dirty="0" smtClean="0">
                <a:solidFill>
                  <a:srgbClr val="7030A0"/>
                </a:solidFill>
                <a:latin typeface="Arial Narrow" pitchFamily="34" charset="0"/>
              </a:rPr>
              <a:t>                                    Смакуйте життя сьогодні і зараз!</a:t>
            </a:r>
            <a:endParaRPr lang="ru-RU" sz="32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248472" cy="1008111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Затишна атмосфера і смачна кава  чекають Вас!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" y="2639456"/>
            <a:ext cx="4424806" cy="33098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535112"/>
            <a:ext cx="4320480" cy="81376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Не важливо скільки днів у твоєму житті, важливо скільки життя у твоїх днях!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8863"/>
            <a:ext cx="4425599" cy="3310417"/>
          </a:xfrm>
        </p:spPr>
      </p:pic>
    </p:spTree>
    <p:extLst>
      <p:ext uri="{BB962C8B-B14F-4D97-AF65-F5344CB8AC3E}">
        <p14:creationId xmlns:p14="http://schemas.microsoft.com/office/powerpoint/2010/main" val="102238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11834677"/>
              </p:ext>
            </p:extLst>
          </p:nvPr>
        </p:nvGraphicFramePr>
        <p:xfrm>
          <a:off x="251520" y="188640"/>
          <a:ext cx="8640959" cy="64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62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90804205"/>
              </p:ext>
            </p:extLst>
          </p:nvPr>
        </p:nvGraphicFramePr>
        <p:xfrm>
          <a:off x="323528" y="188640"/>
          <a:ext cx="835292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16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0973739"/>
              </p:ext>
            </p:extLst>
          </p:nvPr>
        </p:nvGraphicFramePr>
        <p:xfrm>
          <a:off x="0" y="260648"/>
          <a:ext cx="8964488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0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29150432"/>
              </p:ext>
            </p:extLst>
          </p:nvPr>
        </p:nvGraphicFramePr>
        <p:xfrm>
          <a:off x="539552" y="332656"/>
          <a:ext cx="84249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23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520790"/>
              </p:ext>
            </p:extLst>
          </p:nvPr>
        </p:nvGraphicFramePr>
        <p:xfrm>
          <a:off x="215952" y="0"/>
          <a:ext cx="88924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827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2242927"/>
              </p:ext>
            </p:extLst>
          </p:nvPr>
        </p:nvGraphicFramePr>
        <p:xfrm>
          <a:off x="179512" y="260648"/>
          <a:ext cx="8784976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075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36358310"/>
              </p:ext>
            </p:extLst>
          </p:nvPr>
        </p:nvGraphicFramePr>
        <p:xfrm>
          <a:off x="107504" y="0"/>
          <a:ext cx="9036496" cy="70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690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331</Words>
  <Application>Microsoft Office PowerPoint</Application>
  <PresentationFormat>Экран (4:3)</PresentationFormat>
  <Paragraphs>69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Огляд даних щодо надходження судових справ та стан матеріально-технічного забезпечення Волинського апеляційного суду   </vt:lpstr>
      <vt:lpstr>Перебувало у провадженні у 2020 році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Стан матеріально-технічного забезпечення Волинського апеляційного суду  у 2020 році  </vt:lpstr>
      <vt:lpstr>ФІНАНСУВАННЯ СУДУ  /млн.грн/</vt:lpstr>
      <vt:lpstr>ФІНАНСУВАННЯ СУДУ  /млн.грн/</vt:lpstr>
      <vt:lpstr>Ресурси для відправлення правосуддя</vt:lpstr>
      <vt:lpstr>Ресурси для відправлення кореспонденції /вартість у тис.грн/</vt:lpstr>
      <vt:lpstr>Середньомісячна потреба суду</vt:lpstr>
      <vt:lpstr>Дистанційне правосуддя. Електронний суд </vt:lpstr>
      <vt:lpstr>Чисельність станом на 31.12.2020</vt:lpstr>
      <vt:lpstr>Фактична чисельність станом на 31.12.2020 </vt:lpstr>
      <vt:lpstr>Штатна чисельність станом на 31.12.2020</vt:lpstr>
      <vt:lpstr>Середня заробітна плата /тис.грн./</vt:lpstr>
      <vt:lpstr>Середня заробітна плата працівників апарату суду у 2020- 01.2021 роках /тис.грн./</vt:lpstr>
      <vt:lpstr>Презентация PowerPoint</vt:lpstr>
      <vt:lpstr>Почніть робити те, що потрібно. Потім робіть те, що можливо. І ви раптом виявите, що робите неможливе. – Св.Франциск Асізський Іноді щось може йти не так, як хотілося-б, але ми не повинні зупинятися….</vt:lpstr>
      <vt:lpstr> Нехай щодня  у житті кожного  з нас буде місце для посмішок, доброзичливого спілкування один з одним  та багато моментів , які дають радість від життя ...</vt:lpstr>
      <vt:lpstr>Не кладіть у ранкову каву вчорашні спогади, додайте цукор  сьогоднішніх надій!                                      Смакуйте життя сьогодні і зараз!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Стан матеріально-технічного забезпечення Волинського апеляційного суду  у 2018 – 2019 роках  </dc:title>
  <dc:creator>Підгайна Оксана Миколаївна</dc:creator>
  <cp:lastModifiedBy>Підгайна Оксана Миколаївна</cp:lastModifiedBy>
  <cp:revision>163</cp:revision>
  <dcterms:created xsi:type="dcterms:W3CDTF">2020-01-22T08:29:12Z</dcterms:created>
  <dcterms:modified xsi:type="dcterms:W3CDTF">2021-03-29T09:01:58Z</dcterms:modified>
</cp:coreProperties>
</file>