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3" r:id="rId4"/>
    <p:sldId id="269" r:id="rId5"/>
    <p:sldId id="264" r:id="rId6"/>
    <p:sldId id="273" r:id="rId7"/>
    <p:sldId id="270" r:id="rId8"/>
    <p:sldId id="26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загальне фінансування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58.5</c:v>
                </c:pt>
                <c:pt idx="1">
                  <c:v>52.3</c:v>
                </c:pt>
                <c:pt idx="2">
                  <c:v>58.7</c:v>
                </c:pt>
                <c:pt idx="3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5-473A-97BA-423F9503299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оплата праці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45.8</c:v>
                </c:pt>
                <c:pt idx="1">
                  <c:v>45.2</c:v>
                </c:pt>
                <c:pt idx="2">
                  <c:v>48.9</c:v>
                </c:pt>
                <c:pt idx="3">
                  <c:v>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5-473A-97BA-423F9503299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оплата праці працівників апарату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21.6</c:v>
                </c:pt>
                <c:pt idx="1">
                  <c:v>16.7</c:v>
                </c:pt>
                <c:pt idx="2">
                  <c:v>15</c:v>
                </c:pt>
                <c:pt idx="3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D5-473A-97BA-423F9503299D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господарські потреби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Аркуш1!$E$2:$E$5</c:f>
              <c:numCache>
                <c:formatCode>General</c:formatCode>
                <c:ptCount val="4"/>
                <c:pt idx="0">
                  <c:v>12.7</c:v>
                </c:pt>
                <c:pt idx="1">
                  <c:v>9.1</c:v>
                </c:pt>
                <c:pt idx="2">
                  <c:v>9.6999999999999993</c:v>
                </c:pt>
                <c:pt idx="3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9-46C4-B266-4C9647AD72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0516568"/>
        <c:axId val="1140510008"/>
      </c:barChart>
      <c:catAx>
        <c:axId val="114051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510008"/>
        <c:crosses val="autoZero"/>
        <c:auto val="1"/>
        <c:lblAlgn val="ctr"/>
        <c:lblOffset val="100"/>
        <c:noMultiLvlLbl val="0"/>
      </c:catAx>
      <c:valAx>
        <c:axId val="114051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51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КОНВЕРТИ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Аркуш1!$B$2:$B$5</c:f>
              <c:numCache>
                <c:formatCode>General</c:formatCode>
                <c:ptCount val="3"/>
                <c:pt idx="0">
                  <c:v>9</c:v>
                </c:pt>
                <c:pt idx="1">
                  <c:v>18.399999999999999</c:v>
                </c:pt>
                <c:pt idx="2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D-4B88-ACA6-F7F0D6E5DD1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ДИСКИ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Аркуш1!$C$2:$C$5</c:f>
              <c:numCache>
                <c:formatCode>General</c:formatCode>
                <c:ptCount val="3"/>
                <c:pt idx="0">
                  <c:v>52.7</c:v>
                </c:pt>
                <c:pt idx="1">
                  <c:v>48.2</c:v>
                </c:pt>
                <c:pt idx="2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D-4B88-ACA6-F7F0D6E5DD1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ПАПІР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Аркуш1!$D$2:$D$5</c:f>
              <c:numCache>
                <c:formatCode>General</c:formatCode>
                <c:ptCount val="3"/>
                <c:pt idx="0">
                  <c:v>84</c:v>
                </c:pt>
                <c:pt idx="1">
                  <c:v>65.2</c:v>
                </c:pt>
                <c:pt idx="2">
                  <c:v>100.8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D-4B88-ACA6-F7F0D6E5DD1D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ІНФОРМАТИЗАЦІЯ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Аркуш1!$E$2:$E$5</c:f>
              <c:numCache>
                <c:formatCode>General</c:formatCode>
                <c:ptCount val="3"/>
                <c:pt idx="0">
                  <c:v>489.9</c:v>
                </c:pt>
                <c:pt idx="1">
                  <c:v>398.2</c:v>
                </c:pt>
                <c:pt idx="2">
                  <c:v>365.9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CD-4B88-ACA6-F7F0D6E5DD1D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МАРКИ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Аркуш1!$F$2:$F$5</c:f>
              <c:numCache>
                <c:formatCode>General</c:formatCode>
                <c:ptCount val="3"/>
                <c:pt idx="0">
                  <c:v>676.7</c:v>
                </c:pt>
                <c:pt idx="1">
                  <c:v>722</c:v>
                </c:pt>
                <c:pt idx="2">
                  <c:v>837.5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F-4928-A4E3-658FA5828F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1117784"/>
        <c:axId val="2011116472"/>
        <c:axId val="619296128"/>
      </c:bar3DChart>
      <c:catAx>
        <c:axId val="201111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116472"/>
        <c:crosses val="autoZero"/>
        <c:auto val="1"/>
        <c:lblAlgn val="ctr"/>
        <c:lblOffset val="100"/>
        <c:noMultiLvlLbl val="0"/>
      </c:catAx>
      <c:valAx>
        <c:axId val="201111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117784"/>
        <c:crosses val="autoZero"/>
        <c:crossBetween val="between"/>
      </c:valAx>
      <c:serAx>
        <c:axId val="6192961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116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212095071203523E-2"/>
          <c:y val="2.88967019734757E-2"/>
          <c:w val="0.89668126085694577"/>
          <c:h val="0.888509699109951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КОНВЕРТИ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Аркуш1!$B$2:$B$5</c:f>
              <c:numCache>
                <c:formatCode>General</c:formatCode>
                <c:ptCount val="3"/>
                <c:pt idx="0">
                  <c:v>1</c:v>
                </c:pt>
                <c:pt idx="1">
                  <c:v>1.1000000000000001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D-4B88-ACA6-F7F0D6E5DD1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ДИСКИ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Аркуш1!$C$2:$C$5</c:f>
              <c:numCache>
                <c:formatCode>General</c:formatCode>
                <c:ptCount val="3"/>
                <c:pt idx="0">
                  <c:v>3.2</c:v>
                </c:pt>
                <c:pt idx="1">
                  <c:v>2.9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D-4B88-ACA6-F7F0D6E5DD1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ПАПІР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Аркуш1!$D$2:$D$5</c:f>
              <c:numCache>
                <c:formatCode>General</c:formatCode>
                <c:ptCount val="3"/>
                <c:pt idx="0">
                  <c:v>5</c:v>
                </c:pt>
                <c:pt idx="1">
                  <c:v>5.4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D-4B88-ACA6-F7F0D6E5DD1D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МАРКИ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Аркуш1!$E$2:$E$5</c:f>
              <c:numCache>
                <c:formatCode>General</c:formatCode>
                <c:ptCount val="3"/>
                <c:pt idx="0">
                  <c:v>74.400000000000006</c:v>
                </c:pt>
                <c:pt idx="1">
                  <c:v>63.4</c:v>
                </c:pt>
                <c:pt idx="2">
                  <c:v>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CD-4B88-ACA6-F7F0D6E5DD1D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КОМПОСЛУГИ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Аркуш1!$F$2:$F$5</c:f>
              <c:numCache>
                <c:formatCode>General</c:formatCode>
                <c:ptCount val="3"/>
                <c:pt idx="1">
                  <c:v>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8-49DA-969C-4A87BC06CB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1117784"/>
        <c:axId val="2011116472"/>
        <c:axId val="619296128"/>
      </c:bar3DChart>
      <c:catAx>
        <c:axId val="201111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116472"/>
        <c:crosses val="autoZero"/>
        <c:auto val="1"/>
        <c:lblAlgn val="ctr"/>
        <c:lblOffset val="100"/>
        <c:noMultiLvlLbl val="0"/>
      </c:catAx>
      <c:valAx>
        <c:axId val="201111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117784"/>
        <c:crosses val="autoZero"/>
        <c:crossBetween val="between"/>
      </c:valAx>
      <c:serAx>
        <c:axId val="6192961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11647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15922361102469"/>
          <c:y val="0.95386079342704666"/>
          <c:w val="0.42095715680287071"/>
          <c:h val="4.6139206572953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ШТАТНА ЧИСЕЛЬНІСТЬ 110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8-48A2-87F3-2A21DC7380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8-48A2-87F3-2A21DC7380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8-48A2-87F3-2A21DC7380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8-48A2-87F3-2A21DC7380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68-48A2-87F3-2A21DC7380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СУДДІ</c:v>
                </c:pt>
                <c:pt idx="1">
                  <c:v>ПОМІЧНИКИ СУДДІВ</c:v>
                </c:pt>
                <c:pt idx="2">
                  <c:v>ДЕРЖСЛУЖБА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59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4-402E-9BAB-97D1F1633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ФАКТИЧНА ЧИСЕЛЬНІСТЬ 100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32-4B0B-B1FF-85F0196346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32-4B0B-B1FF-85F0196346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32-4B0B-B1FF-85F0196346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32-4B0B-B1FF-85F0196346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32-4B0B-B1FF-85F0196346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СУДДІ</c:v>
                </c:pt>
                <c:pt idx="1">
                  <c:v>ПОМІЧНИКИ СУДДІВ</c:v>
                </c:pt>
                <c:pt idx="2">
                  <c:v>ДЕРЖСЛУЖБА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53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7-4322-A8B7-7E3EACF64E4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32-4B0B-B1FF-85F0196346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32-4B0B-B1FF-85F0196346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32-4B0B-B1FF-85F0196346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32-4B0B-B1FF-85F0196346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32-4B0B-B1FF-85F0196346AD}"/>
              </c:ext>
            </c:extLst>
          </c:dPt>
          <c:cat>
            <c:strRef>
              <c:f>Аркуш1!$A$2:$A$6</c:f>
              <c:strCache>
                <c:ptCount val="5"/>
                <c:pt idx="0">
                  <c:v>СУДДІ</c:v>
                </c:pt>
                <c:pt idx="1">
                  <c:v>ПОМІЧНИКИ СУДДІВ</c:v>
                </c:pt>
                <c:pt idx="2">
                  <c:v>ДЕРЖСЛУЖБА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E37-4322-A8B7-7E3EACF64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помічники суддів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29.5</c:v>
                </c:pt>
                <c:pt idx="1">
                  <c:v>21.4</c:v>
                </c:pt>
                <c:pt idx="2">
                  <c:v>21</c:v>
                </c:pt>
                <c:pt idx="3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1-4DA5-914A-782AF10345F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держслужбовці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22.1</c:v>
                </c:pt>
                <c:pt idx="1">
                  <c:v>14.2</c:v>
                </c:pt>
                <c:pt idx="2">
                  <c:v>12</c:v>
                </c:pt>
                <c:pt idx="3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DA5-914A-782AF10345F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функції обслуговування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14.2</c:v>
                </c:pt>
                <c:pt idx="1">
                  <c:v>8.6999999999999993</c:v>
                </c:pt>
                <c:pt idx="2">
                  <c:v>9.5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1-4DA5-914A-782AF10345F4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робітники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Аркуш1!$E$2:$E$5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7.6</c:v>
                </c:pt>
                <c:pt idx="2">
                  <c:v>7.9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2-4D17-952C-9605C50C61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4716032"/>
        <c:axId val="354714392"/>
      </c:barChart>
      <c:catAx>
        <c:axId val="3547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14392"/>
        <c:crosses val="autoZero"/>
        <c:auto val="1"/>
        <c:lblAlgn val="ctr"/>
        <c:lblOffset val="100"/>
        <c:noMultiLvlLbl val="0"/>
      </c:catAx>
      <c:valAx>
        <c:axId val="35471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1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відеоконференцзв'язок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145</c:v>
                </c:pt>
                <c:pt idx="1">
                  <c:v>498</c:v>
                </c:pt>
                <c:pt idx="2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1-4DA5-914A-782AF10345F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електрон.процес.документи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0</c:v>
                </c:pt>
                <c:pt idx="1">
                  <c:v>51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DA5-914A-782AF10345F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sms повістки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1-4DA5-914A-782AF10345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4716032"/>
        <c:axId val="354714392"/>
      </c:barChart>
      <c:catAx>
        <c:axId val="3547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14392"/>
        <c:crosses val="autoZero"/>
        <c:auto val="1"/>
        <c:lblAlgn val="ctr"/>
        <c:lblOffset val="100"/>
        <c:noMultiLvlLbl val="0"/>
      </c:catAx>
      <c:valAx>
        <c:axId val="35471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1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4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Середньомісячне навантаження судді Волинського апеляційного суду у 2021 р. </a:t>
            </a:r>
            <a:endParaRPr lang="uk-UA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судді цивільної палати</c:v>
                </c:pt>
                <c:pt idx="2">
                  <c:v>судді кримінальної палати</c:v>
                </c:pt>
                <c:pt idx="3">
                  <c:v>судді кримінальної палати (без справ НРСД)</c:v>
                </c:pt>
                <c:pt idx="4">
                  <c:v>справи НРСД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12</c:v>
                </c:pt>
                <c:pt idx="2">
                  <c:v>116</c:v>
                </c:pt>
                <c:pt idx="3">
                  <c:v>57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1-4446-B638-59591B06AF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судді цивільної палати</c:v>
                </c:pt>
                <c:pt idx="2">
                  <c:v>судді кримінальної палати</c:v>
                </c:pt>
                <c:pt idx="3">
                  <c:v>судді кримінальної палати (без справ НРСД)</c:v>
                </c:pt>
                <c:pt idx="4">
                  <c:v>справи НРСД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</c:v>
                </c:pt>
                <c:pt idx="1">
                  <c:v>16</c:v>
                </c:pt>
                <c:pt idx="2">
                  <c:v>161</c:v>
                </c:pt>
                <c:pt idx="3">
                  <c:v>73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1-4446-B638-59591B06AF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судді цивільної палати</c:v>
                </c:pt>
                <c:pt idx="2">
                  <c:v>судді кримінальної палати</c:v>
                </c:pt>
                <c:pt idx="3">
                  <c:v>судді кримінальної палати (без справ НРСД)</c:v>
                </c:pt>
                <c:pt idx="4">
                  <c:v>справи НРСД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58</c:v>
                </c:pt>
                <c:pt idx="1">
                  <c:v>20</c:v>
                </c:pt>
                <c:pt idx="2">
                  <c:v>127</c:v>
                </c:pt>
                <c:pt idx="3">
                  <c:v>53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01-4446-B638-59591B06AF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8167808"/>
        <c:axId val="252934016"/>
        <c:axId val="0"/>
      </c:bar3DChart>
      <c:catAx>
        <c:axId val="24816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934016"/>
        <c:crosses val="autoZero"/>
        <c:auto val="1"/>
        <c:lblAlgn val="ctr"/>
        <c:lblOffset val="100"/>
        <c:noMultiLvlLbl val="0"/>
      </c:catAx>
      <c:valAx>
        <c:axId val="2529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1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7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1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E1AB-74D3-4E55-8F42-233107306DF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EC58-92F4-4D51-A48A-E0611579B9C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8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694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Звіт керівника апарату суду щодо </a:t>
            </a:r>
            <a:r>
              <a:rPr lang="uk-UA" dirty="0"/>
              <a:t>с</a:t>
            </a:r>
            <a:r>
              <a:rPr lang="uk-UA" b="1" dirty="0">
                <a:solidFill>
                  <a:srgbClr val="002060"/>
                </a:solidFill>
              </a:rPr>
              <a:t>тану матеріально-технічного забезпечення Волинського апеляційного суду 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sz="3600" b="1" dirty="0">
                <a:solidFill>
                  <a:srgbClr val="002060"/>
                </a:solidFill>
              </a:rPr>
              <a:t>у 2021 році</a:t>
            </a:r>
            <a:br>
              <a:rPr lang="uk-UA" sz="3600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519055"/>
            <a:ext cx="10515600" cy="2657908"/>
          </a:xfrm>
        </p:spPr>
        <p:txBody>
          <a:bodyPr/>
          <a:lstStyle/>
          <a:p>
            <a:pPr marL="0" indent="0" algn="r">
              <a:buNone/>
            </a:pP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Оксана ПІДГАЙНА</a:t>
            </a:r>
          </a:p>
          <a:p>
            <a:pPr marL="0" indent="0" algn="r">
              <a:buNone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18.02.2022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7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5" y="2789021"/>
            <a:ext cx="2513013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18" y="3519055"/>
            <a:ext cx="2976364" cy="23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0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90" y="156754"/>
            <a:ext cx="10973410" cy="1334956"/>
          </a:xfrm>
        </p:spPr>
        <p:txBody>
          <a:bodyPr>
            <a:normAutofit fontScale="90000"/>
          </a:bodyPr>
          <a:lstStyle/>
          <a:p>
            <a:r>
              <a:rPr lang="az-Cyrl-AZ" sz="3600" b="1" dirty="0">
                <a:solidFill>
                  <a:srgbClr val="0070C0"/>
                </a:solidFill>
              </a:rPr>
              <a:t>Нехай щодня  у житті кожного  з нас буде місце для посмішок, позитиву та доброзичливого спілкування один з одним  та багато моментів , які дають радість від життя 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838200" y="1995444"/>
            <a:ext cx="10515600" cy="4351338"/>
          </a:xfrm>
        </p:spPr>
        <p:txBody>
          <a:bodyPr>
            <a:normAutofit/>
          </a:bodyPr>
          <a:lstStyle/>
          <a:p>
            <a:r>
              <a:rPr lang="uk-UA" sz="4400" b="1">
                <a:solidFill>
                  <a:srgbClr val="0070C0"/>
                </a:solidFill>
              </a:rPr>
              <a:t>ДЯКУЮ УСІМ !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0" y="1690688"/>
            <a:ext cx="6563559" cy="5159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49" y="1690687"/>
            <a:ext cx="6183425" cy="4122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50" y="4466704"/>
            <a:ext cx="3786664" cy="25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3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6495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6600"/>
                </a:solidFill>
              </a:rPr>
              <a:t>ФІНАНСУВАННЯ СУДУ </a:t>
            </a:r>
            <a:r>
              <a:rPr lang="uk-UA" sz="1400" b="1" dirty="0">
                <a:solidFill>
                  <a:srgbClr val="006600"/>
                </a:solidFill>
              </a:rPr>
              <a:t> </a:t>
            </a:r>
            <a:r>
              <a:rPr lang="uk-UA" sz="2700" b="1" dirty="0">
                <a:solidFill>
                  <a:srgbClr val="006600"/>
                </a:solidFill>
              </a:rPr>
              <a:t>/</a:t>
            </a:r>
            <a:r>
              <a:rPr lang="uk-UA" sz="2700" b="1" dirty="0" err="1">
                <a:solidFill>
                  <a:srgbClr val="006600"/>
                </a:solidFill>
              </a:rPr>
              <a:t>млн.грн</a:t>
            </a:r>
            <a:r>
              <a:rPr lang="uk-UA" sz="2700" b="1" dirty="0">
                <a:solidFill>
                  <a:srgbClr val="006600"/>
                </a:solidFill>
              </a:rPr>
              <a:t>/</a:t>
            </a:r>
            <a:endParaRPr lang="en-US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35972"/>
              </p:ext>
            </p:extLst>
          </p:nvPr>
        </p:nvGraphicFramePr>
        <p:xfrm>
          <a:off x="228600" y="1234440"/>
          <a:ext cx="11963400" cy="562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92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Фінансування поточних видатків суду </a:t>
            </a:r>
            <a:r>
              <a:rPr lang="uk-UA" sz="2800" dirty="0"/>
              <a:t>/</a:t>
            </a:r>
            <a:r>
              <a:rPr lang="uk-UA" sz="2800" dirty="0" err="1"/>
              <a:t>тис.грн</a:t>
            </a:r>
            <a:r>
              <a:rPr lang="uk-UA" sz="2800" dirty="0"/>
              <a:t>/</a:t>
            </a:r>
            <a:endParaRPr lang="en-US" sz="28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493732"/>
              </p:ext>
            </p:extLst>
          </p:nvPr>
        </p:nvGraphicFramePr>
        <p:xfrm>
          <a:off x="838200" y="1815737"/>
          <a:ext cx="10515600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00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7"/>
          </a:xfrm>
        </p:spPr>
        <p:txBody>
          <a:bodyPr/>
          <a:lstStyle/>
          <a:p>
            <a:r>
              <a:rPr lang="uk-UA" sz="2800" b="1" dirty="0">
                <a:solidFill>
                  <a:srgbClr val="002060"/>
                </a:solidFill>
              </a:rPr>
              <a:t>Щомісячна потреба суду для забезпечення  судочинства </a:t>
            </a:r>
            <a:r>
              <a:rPr lang="uk-UA" sz="2800" dirty="0"/>
              <a:t>/</a:t>
            </a:r>
            <a:r>
              <a:rPr lang="uk-UA" sz="2800" dirty="0" err="1"/>
              <a:t>тис.грн</a:t>
            </a:r>
            <a:r>
              <a:rPr lang="uk-UA" sz="2800" dirty="0"/>
              <a:t>/</a:t>
            </a:r>
            <a:endParaRPr lang="en-US" sz="28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222652"/>
              </p:ext>
            </p:extLst>
          </p:nvPr>
        </p:nvGraphicFramePr>
        <p:xfrm>
          <a:off x="295835" y="1035425"/>
          <a:ext cx="11057965" cy="547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63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ЧИСЕЛЬНІСТЬ  </a:t>
            </a:r>
            <a:r>
              <a:rPr lang="uk-UA" sz="3200" b="1" dirty="0">
                <a:solidFill>
                  <a:srgbClr val="002060"/>
                </a:solidFill>
              </a:rPr>
              <a:t>НА 31.12.2021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365423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Місце для вмісту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666405"/>
              </p:ext>
            </p:extLst>
          </p:nvPr>
        </p:nvGraphicFramePr>
        <p:xfrm>
          <a:off x="5860473" y="1825625"/>
          <a:ext cx="5493327" cy="488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621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Заробітна плата працівників апарату суду </a:t>
            </a:r>
            <a:r>
              <a:rPr lang="uk-UA" sz="3200" dirty="0"/>
              <a:t>/</a:t>
            </a:r>
            <a:r>
              <a:rPr lang="uk-UA" sz="3200" dirty="0" err="1"/>
              <a:t>тис.грн</a:t>
            </a:r>
            <a:r>
              <a:rPr lang="uk-UA" sz="3200" dirty="0"/>
              <a:t>/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502952"/>
              </p:ext>
            </p:extLst>
          </p:nvPr>
        </p:nvGraphicFramePr>
        <p:xfrm>
          <a:off x="838200" y="1371600"/>
          <a:ext cx="1109472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6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Реалізація функціоналу Електронний суд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859915"/>
              </p:ext>
            </p:extLst>
          </p:nvPr>
        </p:nvGraphicFramePr>
        <p:xfrm>
          <a:off x="838200" y="1371600"/>
          <a:ext cx="1109472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36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22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7" name="Диаграмма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15082"/>
              </p:ext>
            </p:extLst>
          </p:nvPr>
        </p:nvGraphicFramePr>
        <p:xfrm>
          <a:off x="838200" y="981635"/>
          <a:ext cx="10515600" cy="519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24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Іноді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щось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може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йти</a:t>
            </a:r>
            <a:r>
              <a:rPr lang="ru-RU" b="1" dirty="0">
                <a:solidFill>
                  <a:srgbClr val="C00000"/>
                </a:solidFill>
              </a:rPr>
              <a:t> не так, як </a:t>
            </a:r>
            <a:r>
              <a:rPr lang="ru-RU" b="1" dirty="0" err="1">
                <a:solidFill>
                  <a:srgbClr val="C00000"/>
                </a:solidFill>
              </a:rPr>
              <a:t>хотілося</a:t>
            </a:r>
            <a:r>
              <a:rPr lang="ru-RU" b="1" dirty="0">
                <a:solidFill>
                  <a:srgbClr val="C00000"/>
                </a:solidFill>
              </a:rPr>
              <a:t> б, </a:t>
            </a:r>
            <a:r>
              <a:rPr lang="ru-RU" b="1" dirty="0">
                <a:solidFill>
                  <a:srgbClr val="006600"/>
                </a:solidFill>
              </a:rPr>
              <a:t>але ми не </a:t>
            </a:r>
            <a:r>
              <a:rPr lang="uk-UA" b="1" noProof="1">
                <a:solidFill>
                  <a:srgbClr val="006600"/>
                </a:solidFill>
              </a:rPr>
              <a:t>повинні зупинятися</a:t>
            </a:r>
            <a:r>
              <a:rPr lang="ru-RU" b="1" dirty="0">
                <a:solidFill>
                  <a:srgbClr val="006600"/>
                </a:solidFill>
              </a:rPr>
              <a:t>….</a:t>
            </a:r>
            <a:endParaRPr lang="en-US" dirty="0"/>
          </a:p>
        </p:txBody>
      </p:sp>
      <p:pic>
        <p:nvPicPr>
          <p:cNvPr id="4" name="Picture 2" descr="D:\Documentu\Мої виступи\Матеріали до  виступів\завантаженн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18" y="48690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2" y="1789275"/>
            <a:ext cx="2976364" cy="2362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26" y="4432937"/>
            <a:ext cx="3180278" cy="1993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9" y="4888012"/>
            <a:ext cx="3412261" cy="1695400"/>
          </a:xfrm>
          <a:prstGeom prst="rect">
            <a:avLst/>
          </a:prstGeom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81" y="1690688"/>
            <a:ext cx="2963179" cy="1993139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26" y="1630966"/>
            <a:ext cx="3160987" cy="205286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028070" y="3807011"/>
            <a:ext cx="3883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ДЯКУЮ УСІМ !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62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131</Words>
  <Application>Microsoft Office PowerPoint</Application>
  <PresentationFormat>Широкий екран</PresentationFormat>
  <Paragraphs>19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Звіт керівника апарату суду щодо стану матеріально-технічного забезпечення Волинського апеляційного суду  у 2021 році </vt:lpstr>
      <vt:lpstr>ФІНАНСУВАННЯ СУДУ  /млн.грн/</vt:lpstr>
      <vt:lpstr>Фінансування поточних видатків суду /тис.грн/</vt:lpstr>
      <vt:lpstr>Щомісячна потреба суду для забезпечення  судочинства /тис.грн/</vt:lpstr>
      <vt:lpstr>ЧИСЕЛЬНІСТЬ  НА 31.12.2021</vt:lpstr>
      <vt:lpstr>Заробітна плата працівників апарату суду /тис.грн/</vt:lpstr>
      <vt:lpstr>Реалізація функціоналу Електронний суд</vt:lpstr>
      <vt:lpstr>Презентація PowerPoint</vt:lpstr>
      <vt:lpstr>Іноді щось може йти не так, як хотілося б, але ми не повинні зупинятися….</vt:lpstr>
      <vt:lpstr>Нехай щодня  у житті кожного  з нас буде місце для посмішок, позитиву та доброзичливого спілкування один з одним  та багато моментів , які дають радість від життя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матеріально-технічного забезпечення Волинського апеляційного суду  у 2020 році </dc:title>
  <dc:creator>Підгайна Оксана Миколаївна</dc:creator>
  <cp:lastModifiedBy>Оксана Миколаївна Підгайна</cp:lastModifiedBy>
  <cp:revision>66</cp:revision>
  <dcterms:created xsi:type="dcterms:W3CDTF">2022-02-16T15:12:17Z</dcterms:created>
  <dcterms:modified xsi:type="dcterms:W3CDTF">2023-02-15T10:12:25Z</dcterms:modified>
</cp:coreProperties>
</file>